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7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7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C309D3-D59A-45FB-BDA6-F0C8F8AE9BC2}" type="doc">
      <dgm:prSet loTypeId="urn:microsoft.com/office/officeart/2005/8/layout/hierarchy3" loCatId="hierarchy" qsTypeId="urn:microsoft.com/office/officeart/2005/8/quickstyle/simple5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238200F6-B895-4551-9C4E-2788426E06C1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Пояс</a:t>
          </a:r>
          <a:endParaRPr lang="ru-RU" sz="2800" dirty="0">
            <a:solidFill>
              <a:schemeClr val="tx1"/>
            </a:solidFill>
          </a:endParaRPr>
        </a:p>
      </dgm:t>
    </dgm:pt>
    <dgm:pt modelId="{4C634DD8-BA48-4A43-998C-B65191FF723B}" type="parTrans" cxnId="{0870B344-A374-4A22-89DD-C3C9792836F5}">
      <dgm:prSet/>
      <dgm:spPr/>
      <dgm:t>
        <a:bodyPr/>
        <a:lstStyle/>
        <a:p>
          <a:endParaRPr lang="ru-RU"/>
        </a:p>
      </dgm:t>
    </dgm:pt>
    <dgm:pt modelId="{965A96D6-CACF-4F68-82C6-143EA9BED8E8}" type="sibTrans" cxnId="{0870B344-A374-4A22-89DD-C3C9792836F5}">
      <dgm:prSet/>
      <dgm:spPr/>
      <dgm:t>
        <a:bodyPr/>
        <a:lstStyle/>
        <a:p>
          <a:endParaRPr lang="ru-RU"/>
        </a:p>
      </dgm:t>
    </dgm:pt>
    <dgm:pt modelId="{4ACBFF57-34DF-49E2-B0CB-639C65B77163}">
      <dgm:prSet phldrT="[Текст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2400" b="1" dirty="0" smtClean="0">
              <a:solidFill>
                <a:schemeClr val="tx1"/>
              </a:solidFill>
            </a:rPr>
            <a:t>Тазовая</a:t>
          </a:r>
          <a:r>
            <a:rPr lang="ru-RU" sz="2400" b="1" baseline="0" dirty="0" smtClean="0">
              <a:solidFill>
                <a:schemeClr val="tx1"/>
              </a:solidFill>
            </a:rPr>
            <a:t> кость </a:t>
          </a:r>
          <a:r>
            <a:rPr lang="ru-RU" sz="2400" baseline="0" dirty="0" smtClean="0">
              <a:solidFill>
                <a:schemeClr val="tx1"/>
              </a:solidFill>
            </a:rPr>
            <a:t>– подвздошная, седалищная, лобковая</a:t>
          </a:r>
          <a:endParaRPr lang="ru-RU" sz="2400" dirty="0">
            <a:solidFill>
              <a:schemeClr val="tx1"/>
            </a:solidFill>
          </a:endParaRPr>
        </a:p>
      </dgm:t>
    </dgm:pt>
    <dgm:pt modelId="{9A15C64B-E3AC-45D0-BD25-55AAAE35CAD9}" type="parTrans" cxnId="{EAF9B743-1E20-454A-8A48-6E95E75DC8B3}">
      <dgm:prSet/>
      <dgm:spPr/>
      <dgm:t>
        <a:bodyPr/>
        <a:lstStyle/>
        <a:p>
          <a:endParaRPr lang="ru-RU"/>
        </a:p>
      </dgm:t>
    </dgm:pt>
    <dgm:pt modelId="{56EC36E2-F54A-486F-B66A-3D1846104514}" type="sibTrans" cxnId="{EAF9B743-1E20-454A-8A48-6E95E75DC8B3}">
      <dgm:prSet/>
      <dgm:spPr/>
      <dgm:t>
        <a:bodyPr/>
        <a:lstStyle/>
        <a:p>
          <a:endParaRPr lang="ru-RU"/>
        </a:p>
      </dgm:t>
    </dgm:pt>
    <dgm:pt modelId="{AF17FF7D-4907-4D94-A424-BAED5ABA4BA8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свободная</a:t>
          </a:r>
          <a:endParaRPr lang="ru-RU" sz="2800" dirty="0">
            <a:solidFill>
              <a:schemeClr val="tx1"/>
            </a:solidFill>
          </a:endParaRPr>
        </a:p>
      </dgm:t>
    </dgm:pt>
    <dgm:pt modelId="{50D42B95-B968-43FA-838C-C7E9148188C3}" type="parTrans" cxnId="{E65017A5-D081-4B7B-A4AD-31921EA0B7FF}">
      <dgm:prSet/>
      <dgm:spPr/>
      <dgm:t>
        <a:bodyPr/>
        <a:lstStyle/>
        <a:p>
          <a:endParaRPr lang="ru-RU"/>
        </a:p>
      </dgm:t>
    </dgm:pt>
    <dgm:pt modelId="{356130D4-C3DD-4252-AB61-C220A74F82A7}" type="sibTrans" cxnId="{E65017A5-D081-4B7B-A4AD-31921EA0B7FF}">
      <dgm:prSet/>
      <dgm:spPr/>
      <dgm:t>
        <a:bodyPr/>
        <a:lstStyle/>
        <a:p>
          <a:endParaRPr lang="ru-RU"/>
        </a:p>
      </dgm:t>
    </dgm:pt>
    <dgm:pt modelId="{CE409860-C998-4B18-82D4-16302654E0D6}">
      <dgm:prSet phldrT="[Текст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2400" dirty="0" smtClean="0">
              <a:solidFill>
                <a:schemeClr val="tx1"/>
              </a:solidFill>
            </a:rPr>
            <a:t>Бедро</a:t>
          </a:r>
          <a:r>
            <a:rPr lang="ru-RU" sz="2400" baseline="0" dirty="0" smtClean="0">
              <a:solidFill>
                <a:schemeClr val="tx1"/>
              </a:solidFill>
            </a:rPr>
            <a:t> – бедренная кость</a:t>
          </a:r>
          <a:endParaRPr lang="ru-RU" sz="2400" dirty="0">
            <a:solidFill>
              <a:schemeClr val="tx1"/>
            </a:solidFill>
          </a:endParaRPr>
        </a:p>
      </dgm:t>
    </dgm:pt>
    <dgm:pt modelId="{4A98EB83-161B-4A07-B9BC-F2851A3D87CD}" type="parTrans" cxnId="{B7131416-0D1A-4EAF-821F-36DEFD81E51A}">
      <dgm:prSet/>
      <dgm:spPr/>
      <dgm:t>
        <a:bodyPr/>
        <a:lstStyle/>
        <a:p>
          <a:endParaRPr lang="ru-RU"/>
        </a:p>
      </dgm:t>
    </dgm:pt>
    <dgm:pt modelId="{95E3C813-4291-4D19-B6C5-6F67CAA85A21}" type="sibTrans" cxnId="{B7131416-0D1A-4EAF-821F-36DEFD81E51A}">
      <dgm:prSet/>
      <dgm:spPr/>
      <dgm:t>
        <a:bodyPr/>
        <a:lstStyle/>
        <a:p>
          <a:endParaRPr lang="ru-RU"/>
        </a:p>
      </dgm:t>
    </dgm:pt>
    <dgm:pt modelId="{063EA363-F17C-44EE-9CBA-E20B6A3E181B}">
      <dgm:prSet phldrT="[Текст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2400" dirty="0" smtClean="0">
              <a:solidFill>
                <a:schemeClr val="tx1"/>
              </a:solidFill>
            </a:rPr>
            <a:t>Голень</a:t>
          </a:r>
          <a:r>
            <a:rPr lang="ru-RU" sz="2400" baseline="0" dirty="0" smtClean="0">
              <a:solidFill>
                <a:schemeClr val="tx1"/>
              </a:solidFill>
            </a:rPr>
            <a:t> – большая и малая берцовые</a:t>
          </a:r>
          <a:endParaRPr lang="ru-RU" sz="2400" dirty="0">
            <a:solidFill>
              <a:schemeClr val="tx1"/>
            </a:solidFill>
          </a:endParaRPr>
        </a:p>
      </dgm:t>
    </dgm:pt>
    <dgm:pt modelId="{5BECE322-40E1-4A12-9C75-77657877276B}" type="parTrans" cxnId="{11A8DE2F-C836-4B47-97BD-25F6B0194787}">
      <dgm:prSet/>
      <dgm:spPr/>
      <dgm:t>
        <a:bodyPr/>
        <a:lstStyle/>
        <a:p>
          <a:endParaRPr lang="ru-RU"/>
        </a:p>
      </dgm:t>
    </dgm:pt>
    <dgm:pt modelId="{0B0E9E43-35B1-4A17-9A7F-22F683D8D918}" type="sibTrans" cxnId="{11A8DE2F-C836-4B47-97BD-25F6B0194787}">
      <dgm:prSet/>
      <dgm:spPr/>
      <dgm:t>
        <a:bodyPr/>
        <a:lstStyle/>
        <a:p>
          <a:endParaRPr lang="ru-RU"/>
        </a:p>
      </dgm:t>
    </dgm:pt>
    <dgm:pt modelId="{6BC1A566-C11D-469B-8E4D-89B235B440A8}">
      <dgm:prSet phldrT="[Текст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2400" dirty="0" smtClean="0">
              <a:solidFill>
                <a:schemeClr val="tx1"/>
              </a:solidFill>
            </a:rPr>
            <a:t>Стопа – предплюсна, плюсна, фаланги пальцев</a:t>
          </a:r>
          <a:endParaRPr lang="ru-RU" sz="2400" dirty="0">
            <a:solidFill>
              <a:schemeClr val="tx1"/>
            </a:solidFill>
          </a:endParaRPr>
        </a:p>
      </dgm:t>
    </dgm:pt>
    <dgm:pt modelId="{321C85E5-D7A5-4B7A-92E1-83AE87A0FBDB}" type="parTrans" cxnId="{AC388C55-5398-43B7-B648-22A7E503C284}">
      <dgm:prSet/>
      <dgm:spPr/>
      <dgm:t>
        <a:bodyPr/>
        <a:lstStyle/>
        <a:p>
          <a:endParaRPr lang="ru-RU"/>
        </a:p>
      </dgm:t>
    </dgm:pt>
    <dgm:pt modelId="{4F4123A6-304E-4F81-8748-DD8E11395E28}" type="sibTrans" cxnId="{AC388C55-5398-43B7-B648-22A7E503C284}">
      <dgm:prSet/>
      <dgm:spPr/>
      <dgm:t>
        <a:bodyPr/>
        <a:lstStyle/>
        <a:p>
          <a:endParaRPr lang="ru-RU"/>
        </a:p>
      </dgm:t>
    </dgm:pt>
    <dgm:pt modelId="{43E7A9D5-81DF-417C-87CE-4C647A09AB5D}" type="pres">
      <dgm:prSet presAssocID="{B3C309D3-D59A-45FB-BDA6-F0C8F8AE9BC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33EC22F-5C7F-4971-98F4-9B21E0D10919}" type="pres">
      <dgm:prSet presAssocID="{238200F6-B895-4551-9C4E-2788426E06C1}" presName="root" presStyleCnt="0"/>
      <dgm:spPr/>
      <dgm:t>
        <a:bodyPr/>
        <a:lstStyle/>
        <a:p>
          <a:endParaRPr lang="ru-RU"/>
        </a:p>
      </dgm:t>
    </dgm:pt>
    <dgm:pt modelId="{346F92DE-7F89-40A4-96FF-A73CF5BF9222}" type="pres">
      <dgm:prSet presAssocID="{238200F6-B895-4551-9C4E-2788426E06C1}" presName="rootComposite" presStyleCnt="0"/>
      <dgm:spPr/>
      <dgm:t>
        <a:bodyPr/>
        <a:lstStyle/>
        <a:p>
          <a:endParaRPr lang="ru-RU"/>
        </a:p>
      </dgm:t>
    </dgm:pt>
    <dgm:pt modelId="{00E03186-33FF-4521-997F-7A5F1E0F0B15}" type="pres">
      <dgm:prSet presAssocID="{238200F6-B895-4551-9C4E-2788426E06C1}" presName="rootText" presStyleLbl="node1" presStyleIdx="0" presStyleCnt="2" custScaleX="178193" custScaleY="90909" custLinFactNeighborX="-9321" custLinFactNeighborY="13180"/>
      <dgm:spPr/>
      <dgm:t>
        <a:bodyPr/>
        <a:lstStyle/>
        <a:p>
          <a:endParaRPr lang="ru-RU"/>
        </a:p>
      </dgm:t>
    </dgm:pt>
    <dgm:pt modelId="{EC1E958D-258C-4415-8ADA-B9E89F6141F4}" type="pres">
      <dgm:prSet presAssocID="{238200F6-B895-4551-9C4E-2788426E06C1}" presName="rootConnector" presStyleLbl="node1" presStyleIdx="0" presStyleCnt="2"/>
      <dgm:spPr/>
      <dgm:t>
        <a:bodyPr/>
        <a:lstStyle/>
        <a:p>
          <a:endParaRPr lang="ru-RU"/>
        </a:p>
      </dgm:t>
    </dgm:pt>
    <dgm:pt modelId="{F605EAEA-ACC6-4A26-9960-4C87BF90A9EE}" type="pres">
      <dgm:prSet presAssocID="{238200F6-B895-4551-9C4E-2788426E06C1}" presName="childShape" presStyleCnt="0"/>
      <dgm:spPr/>
      <dgm:t>
        <a:bodyPr/>
        <a:lstStyle/>
        <a:p>
          <a:endParaRPr lang="ru-RU"/>
        </a:p>
      </dgm:t>
    </dgm:pt>
    <dgm:pt modelId="{6A212367-6721-499B-8C17-8B5567C1B251}" type="pres">
      <dgm:prSet presAssocID="{9A15C64B-E3AC-45D0-BD25-55AAAE35CAD9}" presName="Name13" presStyleLbl="parChTrans1D2" presStyleIdx="0" presStyleCnt="4"/>
      <dgm:spPr/>
      <dgm:t>
        <a:bodyPr/>
        <a:lstStyle/>
        <a:p>
          <a:endParaRPr lang="ru-RU"/>
        </a:p>
      </dgm:t>
    </dgm:pt>
    <dgm:pt modelId="{C4D7A0E1-ED3B-4E3E-9E6A-516422953CB3}" type="pres">
      <dgm:prSet presAssocID="{4ACBFF57-34DF-49E2-B0CB-639C65B77163}" presName="childText" presStyleLbl="bgAcc1" presStyleIdx="0" presStyleCnt="4" custScaleX="182671" custScaleY="165050" custLinFactNeighborX="-9378" custLinFactNeighborY="31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F625DC-A400-458E-8E2C-ECD15A6921F8}" type="pres">
      <dgm:prSet presAssocID="{AF17FF7D-4907-4D94-A424-BAED5ABA4BA8}" presName="root" presStyleCnt="0"/>
      <dgm:spPr/>
      <dgm:t>
        <a:bodyPr/>
        <a:lstStyle/>
        <a:p>
          <a:endParaRPr lang="ru-RU"/>
        </a:p>
      </dgm:t>
    </dgm:pt>
    <dgm:pt modelId="{0BA6E16D-101C-4332-9A8C-AACF59581E87}" type="pres">
      <dgm:prSet presAssocID="{AF17FF7D-4907-4D94-A424-BAED5ABA4BA8}" presName="rootComposite" presStyleCnt="0"/>
      <dgm:spPr/>
      <dgm:t>
        <a:bodyPr/>
        <a:lstStyle/>
        <a:p>
          <a:endParaRPr lang="ru-RU"/>
        </a:p>
      </dgm:t>
    </dgm:pt>
    <dgm:pt modelId="{C12A3192-BD1A-41D3-89CF-6C2F8BE4F6E0}" type="pres">
      <dgm:prSet presAssocID="{AF17FF7D-4907-4D94-A424-BAED5ABA4BA8}" presName="rootText" presStyleLbl="node1" presStyleIdx="1" presStyleCnt="2" custScaleX="169824" custLinFactNeighborX="7098" custLinFactNeighborY="6556"/>
      <dgm:spPr/>
      <dgm:t>
        <a:bodyPr/>
        <a:lstStyle/>
        <a:p>
          <a:endParaRPr lang="ru-RU"/>
        </a:p>
      </dgm:t>
    </dgm:pt>
    <dgm:pt modelId="{7DA76A32-C424-46C7-8358-67E460BF08A4}" type="pres">
      <dgm:prSet presAssocID="{AF17FF7D-4907-4D94-A424-BAED5ABA4BA8}" presName="rootConnector" presStyleLbl="node1" presStyleIdx="1" presStyleCnt="2"/>
      <dgm:spPr/>
      <dgm:t>
        <a:bodyPr/>
        <a:lstStyle/>
        <a:p>
          <a:endParaRPr lang="ru-RU"/>
        </a:p>
      </dgm:t>
    </dgm:pt>
    <dgm:pt modelId="{9C3E014F-B97F-416E-90DD-B156479C57C2}" type="pres">
      <dgm:prSet presAssocID="{AF17FF7D-4907-4D94-A424-BAED5ABA4BA8}" presName="childShape" presStyleCnt="0"/>
      <dgm:spPr/>
      <dgm:t>
        <a:bodyPr/>
        <a:lstStyle/>
        <a:p>
          <a:endParaRPr lang="ru-RU"/>
        </a:p>
      </dgm:t>
    </dgm:pt>
    <dgm:pt modelId="{364B6683-A4E3-472C-A667-7466715C4BC5}" type="pres">
      <dgm:prSet presAssocID="{4A98EB83-161B-4A07-B9BC-F2851A3D87CD}" presName="Name13" presStyleLbl="parChTrans1D2" presStyleIdx="1" presStyleCnt="4"/>
      <dgm:spPr/>
      <dgm:t>
        <a:bodyPr/>
        <a:lstStyle/>
        <a:p>
          <a:endParaRPr lang="ru-RU"/>
        </a:p>
      </dgm:t>
    </dgm:pt>
    <dgm:pt modelId="{41188C3F-FEB7-4C10-96BD-5E85978A89FA}" type="pres">
      <dgm:prSet presAssocID="{CE409860-C998-4B18-82D4-16302654E0D6}" presName="childText" presStyleLbl="bgAcc1" presStyleIdx="1" presStyleCnt="4" custScaleX="183687" custLinFactNeighborX="-1840" custLinFactNeighborY="-76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616FEE-C6A4-4BBE-BE9E-C3A42DF1A9C9}" type="pres">
      <dgm:prSet presAssocID="{5BECE322-40E1-4A12-9C75-77657877276B}" presName="Name13" presStyleLbl="parChTrans1D2" presStyleIdx="2" presStyleCnt="4"/>
      <dgm:spPr/>
      <dgm:t>
        <a:bodyPr/>
        <a:lstStyle/>
        <a:p>
          <a:endParaRPr lang="ru-RU"/>
        </a:p>
      </dgm:t>
    </dgm:pt>
    <dgm:pt modelId="{FA10010E-91E4-4222-8114-786FFD30F9EC}" type="pres">
      <dgm:prSet presAssocID="{063EA363-F17C-44EE-9CBA-E20B6A3E181B}" presName="childText" presStyleLbl="bgAcc1" presStyleIdx="2" presStyleCnt="4" custScaleX="180696" custLinFactNeighborX="2356" custLinFactNeighborY="-118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79AD7D-071E-48CC-9A2C-DFC3AD5FFAC9}" type="pres">
      <dgm:prSet presAssocID="{321C85E5-D7A5-4B7A-92E1-83AE87A0FBDB}" presName="Name13" presStyleLbl="parChTrans1D2" presStyleIdx="3" presStyleCnt="4"/>
      <dgm:spPr/>
      <dgm:t>
        <a:bodyPr/>
        <a:lstStyle/>
        <a:p>
          <a:endParaRPr lang="ru-RU"/>
        </a:p>
      </dgm:t>
    </dgm:pt>
    <dgm:pt modelId="{6ACA8412-D118-484C-BEC8-764C298CAF40}" type="pres">
      <dgm:prSet presAssocID="{6BC1A566-C11D-469B-8E4D-89B235B440A8}" presName="childText" presStyleLbl="bgAcc1" presStyleIdx="3" presStyleCnt="4" custScaleX="180698" custScaleY="128238" custLinFactNeighborX="2356" custLinFactNeighborY="-226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0BAE740-0284-441B-A427-DD0DE41E23B4}" type="presOf" srcId="{5BECE322-40E1-4A12-9C75-77657877276B}" destId="{0F616FEE-C6A4-4BBE-BE9E-C3A42DF1A9C9}" srcOrd="0" destOrd="0" presId="urn:microsoft.com/office/officeart/2005/8/layout/hierarchy3"/>
    <dgm:cxn modelId="{660BB7EF-415E-43D9-806F-D4011BC79FA5}" type="presOf" srcId="{AF17FF7D-4907-4D94-A424-BAED5ABA4BA8}" destId="{C12A3192-BD1A-41D3-89CF-6C2F8BE4F6E0}" srcOrd="0" destOrd="0" presId="urn:microsoft.com/office/officeart/2005/8/layout/hierarchy3"/>
    <dgm:cxn modelId="{0870B344-A374-4A22-89DD-C3C9792836F5}" srcId="{B3C309D3-D59A-45FB-BDA6-F0C8F8AE9BC2}" destId="{238200F6-B895-4551-9C4E-2788426E06C1}" srcOrd="0" destOrd="0" parTransId="{4C634DD8-BA48-4A43-998C-B65191FF723B}" sibTransId="{965A96D6-CACF-4F68-82C6-143EA9BED8E8}"/>
    <dgm:cxn modelId="{11A8DE2F-C836-4B47-97BD-25F6B0194787}" srcId="{AF17FF7D-4907-4D94-A424-BAED5ABA4BA8}" destId="{063EA363-F17C-44EE-9CBA-E20B6A3E181B}" srcOrd="1" destOrd="0" parTransId="{5BECE322-40E1-4A12-9C75-77657877276B}" sibTransId="{0B0E9E43-35B1-4A17-9A7F-22F683D8D918}"/>
    <dgm:cxn modelId="{F97AB0C0-D8F4-456F-98A9-C4A2302D3F30}" type="presOf" srcId="{321C85E5-D7A5-4B7A-92E1-83AE87A0FBDB}" destId="{0079AD7D-071E-48CC-9A2C-DFC3AD5FFAC9}" srcOrd="0" destOrd="0" presId="urn:microsoft.com/office/officeart/2005/8/layout/hierarchy3"/>
    <dgm:cxn modelId="{B7131416-0D1A-4EAF-821F-36DEFD81E51A}" srcId="{AF17FF7D-4907-4D94-A424-BAED5ABA4BA8}" destId="{CE409860-C998-4B18-82D4-16302654E0D6}" srcOrd="0" destOrd="0" parTransId="{4A98EB83-161B-4A07-B9BC-F2851A3D87CD}" sibTransId="{95E3C813-4291-4D19-B6C5-6F67CAA85A21}"/>
    <dgm:cxn modelId="{7D8E2E98-23E1-49E2-92B1-55A0F9276C3C}" type="presOf" srcId="{CE409860-C998-4B18-82D4-16302654E0D6}" destId="{41188C3F-FEB7-4C10-96BD-5E85978A89FA}" srcOrd="0" destOrd="0" presId="urn:microsoft.com/office/officeart/2005/8/layout/hierarchy3"/>
    <dgm:cxn modelId="{E65017A5-D081-4B7B-A4AD-31921EA0B7FF}" srcId="{B3C309D3-D59A-45FB-BDA6-F0C8F8AE9BC2}" destId="{AF17FF7D-4907-4D94-A424-BAED5ABA4BA8}" srcOrd="1" destOrd="0" parTransId="{50D42B95-B968-43FA-838C-C7E9148188C3}" sibTransId="{356130D4-C3DD-4252-AB61-C220A74F82A7}"/>
    <dgm:cxn modelId="{9260FB91-352A-4BB7-A047-5D7678FB2161}" type="presOf" srcId="{4A98EB83-161B-4A07-B9BC-F2851A3D87CD}" destId="{364B6683-A4E3-472C-A667-7466715C4BC5}" srcOrd="0" destOrd="0" presId="urn:microsoft.com/office/officeart/2005/8/layout/hierarchy3"/>
    <dgm:cxn modelId="{51656FE4-07B0-4F02-932F-2DEE2F6A58CB}" type="presOf" srcId="{238200F6-B895-4551-9C4E-2788426E06C1}" destId="{EC1E958D-258C-4415-8ADA-B9E89F6141F4}" srcOrd="1" destOrd="0" presId="urn:microsoft.com/office/officeart/2005/8/layout/hierarchy3"/>
    <dgm:cxn modelId="{489D6C94-2EC7-406B-9D23-80633729DE5C}" type="presOf" srcId="{238200F6-B895-4551-9C4E-2788426E06C1}" destId="{00E03186-33FF-4521-997F-7A5F1E0F0B15}" srcOrd="0" destOrd="0" presId="urn:microsoft.com/office/officeart/2005/8/layout/hierarchy3"/>
    <dgm:cxn modelId="{A96D3262-B200-4229-98F0-0F9DCD4DF6CF}" type="presOf" srcId="{AF17FF7D-4907-4D94-A424-BAED5ABA4BA8}" destId="{7DA76A32-C424-46C7-8358-67E460BF08A4}" srcOrd="1" destOrd="0" presId="urn:microsoft.com/office/officeart/2005/8/layout/hierarchy3"/>
    <dgm:cxn modelId="{AC388C55-5398-43B7-B648-22A7E503C284}" srcId="{AF17FF7D-4907-4D94-A424-BAED5ABA4BA8}" destId="{6BC1A566-C11D-469B-8E4D-89B235B440A8}" srcOrd="2" destOrd="0" parTransId="{321C85E5-D7A5-4B7A-92E1-83AE87A0FBDB}" sibTransId="{4F4123A6-304E-4F81-8748-DD8E11395E28}"/>
    <dgm:cxn modelId="{EAF9B743-1E20-454A-8A48-6E95E75DC8B3}" srcId="{238200F6-B895-4551-9C4E-2788426E06C1}" destId="{4ACBFF57-34DF-49E2-B0CB-639C65B77163}" srcOrd="0" destOrd="0" parTransId="{9A15C64B-E3AC-45D0-BD25-55AAAE35CAD9}" sibTransId="{56EC36E2-F54A-486F-B66A-3D1846104514}"/>
    <dgm:cxn modelId="{E3E43B3F-993C-4F92-9F65-DC63CFCFC667}" type="presOf" srcId="{B3C309D3-D59A-45FB-BDA6-F0C8F8AE9BC2}" destId="{43E7A9D5-81DF-417C-87CE-4C647A09AB5D}" srcOrd="0" destOrd="0" presId="urn:microsoft.com/office/officeart/2005/8/layout/hierarchy3"/>
    <dgm:cxn modelId="{D0FA87C2-F588-4CE8-B108-36C63CB45E65}" type="presOf" srcId="{063EA363-F17C-44EE-9CBA-E20B6A3E181B}" destId="{FA10010E-91E4-4222-8114-786FFD30F9EC}" srcOrd="0" destOrd="0" presId="urn:microsoft.com/office/officeart/2005/8/layout/hierarchy3"/>
    <dgm:cxn modelId="{00329EEF-AB81-4D8B-8B81-0839AB5E8E48}" type="presOf" srcId="{9A15C64B-E3AC-45D0-BD25-55AAAE35CAD9}" destId="{6A212367-6721-499B-8C17-8B5567C1B251}" srcOrd="0" destOrd="0" presId="urn:microsoft.com/office/officeart/2005/8/layout/hierarchy3"/>
    <dgm:cxn modelId="{D671BE2B-EFBC-419A-A2CE-7AE5579D461C}" type="presOf" srcId="{4ACBFF57-34DF-49E2-B0CB-639C65B77163}" destId="{C4D7A0E1-ED3B-4E3E-9E6A-516422953CB3}" srcOrd="0" destOrd="0" presId="urn:microsoft.com/office/officeart/2005/8/layout/hierarchy3"/>
    <dgm:cxn modelId="{86522806-7F95-4E98-891D-1A2A94064273}" type="presOf" srcId="{6BC1A566-C11D-469B-8E4D-89B235B440A8}" destId="{6ACA8412-D118-484C-BEC8-764C298CAF40}" srcOrd="0" destOrd="0" presId="urn:microsoft.com/office/officeart/2005/8/layout/hierarchy3"/>
    <dgm:cxn modelId="{E8693E53-80C8-436E-B3FB-69999E558E09}" type="presParOf" srcId="{43E7A9D5-81DF-417C-87CE-4C647A09AB5D}" destId="{E33EC22F-5C7F-4971-98F4-9B21E0D10919}" srcOrd="0" destOrd="0" presId="urn:microsoft.com/office/officeart/2005/8/layout/hierarchy3"/>
    <dgm:cxn modelId="{57537807-AF40-4668-B2A1-7AA00A1AC7BD}" type="presParOf" srcId="{E33EC22F-5C7F-4971-98F4-9B21E0D10919}" destId="{346F92DE-7F89-40A4-96FF-A73CF5BF9222}" srcOrd="0" destOrd="0" presId="urn:microsoft.com/office/officeart/2005/8/layout/hierarchy3"/>
    <dgm:cxn modelId="{C5769E29-F392-4744-A417-20329BF6CBDF}" type="presParOf" srcId="{346F92DE-7F89-40A4-96FF-A73CF5BF9222}" destId="{00E03186-33FF-4521-997F-7A5F1E0F0B15}" srcOrd="0" destOrd="0" presId="urn:microsoft.com/office/officeart/2005/8/layout/hierarchy3"/>
    <dgm:cxn modelId="{110CBD64-D0A9-4DBB-A192-E01F5F0014BD}" type="presParOf" srcId="{346F92DE-7F89-40A4-96FF-A73CF5BF9222}" destId="{EC1E958D-258C-4415-8ADA-B9E89F6141F4}" srcOrd="1" destOrd="0" presId="urn:microsoft.com/office/officeart/2005/8/layout/hierarchy3"/>
    <dgm:cxn modelId="{84249FA2-46B2-4153-9F2D-E2761CA350B6}" type="presParOf" srcId="{E33EC22F-5C7F-4971-98F4-9B21E0D10919}" destId="{F605EAEA-ACC6-4A26-9960-4C87BF90A9EE}" srcOrd="1" destOrd="0" presId="urn:microsoft.com/office/officeart/2005/8/layout/hierarchy3"/>
    <dgm:cxn modelId="{4F777ACC-448D-45A0-A6F1-9B932B6D7D7A}" type="presParOf" srcId="{F605EAEA-ACC6-4A26-9960-4C87BF90A9EE}" destId="{6A212367-6721-499B-8C17-8B5567C1B251}" srcOrd="0" destOrd="0" presId="urn:microsoft.com/office/officeart/2005/8/layout/hierarchy3"/>
    <dgm:cxn modelId="{B7A7FF07-F92E-4BBF-8BF8-FDBE5EFCB327}" type="presParOf" srcId="{F605EAEA-ACC6-4A26-9960-4C87BF90A9EE}" destId="{C4D7A0E1-ED3B-4E3E-9E6A-516422953CB3}" srcOrd="1" destOrd="0" presId="urn:microsoft.com/office/officeart/2005/8/layout/hierarchy3"/>
    <dgm:cxn modelId="{ABCBB1C8-8C4D-43DD-B02F-8E6A628345CC}" type="presParOf" srcId="{43E7A9D5-81DF-417C-87CE-4C647A09AB5D}" destId="{C4F625DC-A400-458E-8E2C-ECD15A6921F8}" srcOrd="1" destOrd="0" presId="urn:microsoft.com/office/officeart/2005/8/layout/hierarchy3"/>
    <dgm:cxn modelId="{BE73F673-2D69-430B-94F3-2853B6DF8E9E}" type="presParOf" srcId="{C4F625DC-A400-458E-8E2C-ECD15A6921F8}" destId="{0BA6E16D-101C-4332-9A8C-AACF59581E87}" srcOrd="0" destOrd="0" presId="urn:microsoft.com/office/officeart/2005/8/layout/hierarchy3"/>
    <dgm:cxn modelId="{28FCAD09-16C4-4A3E-89AE-FBE26F681F4D}" type="presParOf" srcId="{0BA6E16D-101C-4332-9A8C-AACF59581E87}" destId="{C12A3192-BD1A-41D3-89CF-6C2F8BE4F6E0}" srcOrd="0" destOrd="0" presId="urn:microsoft.com/office/officeart/2005/8/layout/hierarchy3"/>
    <dgm:cxn modelId="{10EA6880-FE04-4A97-BAF0-8FB2A9936E1F}" type="presParOf" srcId="{0BA6E16D-101C-4332-9A8C-AACF59581E87}" destId="{7DA76A32-C424-46C7-8358-67E460BF08A4}" srcOrd="1" destOrd="0" presId="urn:microsoft.com/office/officeart/2005/8/layout/hierarchy3"/>
    <dgm:cxn modelId="{3FDE479B-478E-417E-9820-D99F099B0CE5}" type="presParOf" srcId="{C4F625DC-A400-458E-8E2C-ECD15A6921F8}" destId="{9C3E014F-B97F-416E-90DD-B156479C57C2}" srcOrd="1" destOrd="0" presId="urn:microsoft.com/office/officeart/2005/8/layout/hierarchy3"/>
    <dgm:cxn modelId="{8DEDBE17-D588-4904-9B98-2A14BD607D0C}" type="presParOf" srcId="{9C3E014F-B97F-416E-90DD-B156479C57C2}" destId="{364B6683-A4E3-472C-A667-7466715C4BC5}" srcOrd="0" destOrd="0" presId="urn:microsoft.com/office/officeart/2005/8/layout/hierarchy3"/>
    <dgm:cxn modelId="{AD80303A-52EA-4DEB-A6AA-EBB3B51DFC02}" type="presParOf" srcId="{9C3E014F-B97F-416E-90DD-B156479C57C2}" destId="{41188C3F-FEB7-4C10-96BD-5E85978A89FA}" srcOrd="1" destOrd="0" presId="urn:microsoft.com/office/officeart/2005/8/layout/hierarchy3"/>
    <dgm:cxn modelId="{0BD3255F-76AB-400B-9326-BD5EA9BC237C}" type="presParOf" srcId="{9C3E014F-B97F-416E-90DD-B156479C57C2}" destId="{0F616FEE-C6A4-4BBE-BE9E-C3A42DF1A9C9}" srcOrd="2" destOrd="0" presId="urn:microsoft.com/office/officeart/2005/8/layout/hierarchy3"/>
    <dgm:cxn modelId="{BAEFC59C-82EE-423D-94E1-22EB45442364}" type="presParOf" srcId="{9C3E014F-B97F-416E-90DD-B156479C57C2}" destId="{FA10010E-91E4-4222-8114-786FFD30F9EC}" srcOrd="3" destOrd="0" presId="urn:microsoft.com/office/officeart/2005/8/layout/hierarchy3"/>
    <dgm:cxn modelId="{21A3E0EC-04C0-442C-92DB-A2CE7012D9B8}" type="presParOf" srcId="{9C3E014F-B97F-416E-90DD-B156479C57C2}" destId="{0079AD7D-071E-48CC-9A2C-DFC3AD5FFAC9}" srcOrd="4" destOrd="0" presId="urn:microsoft.com/office/officeart/2005/8/layout/hierarchy3"/>
    <dgm:cxn modelId="{0210ECBD-EEAA-498B-8828-A0145ECBB144}" type="presParOf" srcId="{9C3E014F-B97F-416E-90DD-B156479C57C2}" destId="{6ACA8412-D118-484C-BEC8-764C298CAF40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E03186-33FF-4521-997F-7A5F1E0F0B15}">
      <dsp:nvSpPr>
        <dsp:cNvPr id="0" name=""/>
        <dsp:cNvSpPr/>
      </dsp:nvSpPr>
      <dsp:spPr>
        <a:xfrm>
          <a:off x="193351" y="144020"/>
          <a:ext cx="3874591" cy="988353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chemeClr val="tx1"/>
              </a:solidFill>
            </a:rPr>
            <a:t>Пояс</a:t>
          </a:r>
          <a:endParaRPr lang="ru-RU" sz="2800" kern="1200" dirty="0">
            <a:solidFill>
              <a:schemeClr val="tx1"/>
            </a:solidFill>
          </a:endParaRPr>
        </a:p>
      </dsp:txBody>
      <dsp:txXfrm>
        <a:off x="222299" y="172968"/>
        <a:ext cx="3816695" cy="930457"/>
      </dsp:txXfrm>
    </dsp:sp>
    <dsp:sp modelId="{6A212367-6721-499B-8C17-8B5567C1B251}">
      <dsp:nvSpPr>
        <dsp:cNvPr id="0" name=""/>
        <dsp:cNvSpPr/>
      </dsp:nvSpPr>
      <dsp:spPr>
        <a:xfrm>
          <a:off x="580810" y="1132373"/>
          <a:ext cx="427002" cy="10603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0335"/>
              </a:lnTo>
              <a:lnTo>
                <a:pt x="427002" y="1060335"/>
              </a:lnTo>
            </a:path>
          </a:pathLst>
        </a:custGeom>
        <a:noFill/>
        <a:ln w="15875" cap="rnd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D7A0E1-ED3B-4E3E-9E6A-516422953CB3}">
      <dsp:nvSpPr>
        <dsp:cNvPr id="0" name=""/>
        <dsp:cNvSpPr/>
      </dsp:nvSpPr>
      <dsp:spPr>
        <a:xfrm>
          <a:off x="1007812" y="1295506"/>
          <a:ext cx="3177567" cy="1794406"/>
        </a:xfrm>
        <a:prstGeom prst="roundRect">
          <a:avLst>
            <a:gd name="adj" fmla="val 10000"/>
          </a:avLst>
        </a:prstGeom>
        <a:solidFill>
          <a:schemeClr val="accent5">
            <a:lumMod val="20000"/>
            <a:lumOff val="80000"/>
            <a:alpha val="90000"/>
          </a:schemeClr>
        </a:soli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</a:rPr>
            <a:t>Тазовая</a:t>
          </a:r>
          <a:r>
            <a:rPr lang="ru-RU" sz="2400" b="1" kern="1200" baseline="0" dirty="0" smtClean="0">
              <a:solidFill>
                <a:schemeClr val="tx1"/>
              </a:solidFill>
            </a:rPr>
            <a:t> кость </a:t>
          </a:r>
          <a:r>
            <a:rPr lang="ru-RU" sz="2400" kern="1200" baseline="0" dirty="0" smtClean="0">
              <a:solidFill>
                <a:schemeClr val="tx1"/>
              </a:solidFill>
            </a:rPr>
            <a:t>– подвздошная, седалищная, лобковая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1060368" y="1348062"/>
        <a:ext cx="3072455" cy="1689294"/>
      </dsp:txXfrm>
    </dsp:sp>
    <dsp:sp modelId="{C12A3192-BD1A-41D3-89CF-6C2F8BE4F6E0}">
      <dsp:nvSpPr>
        <dsp:cNvPr id="0" name=""/>
        <dsp:cNvSpPr/>
      </dsp:nvSpPr>
      <dsp:spPr>
        <a:xfrm>
          <a:off x="4968548" y="72004"/>
          <a:ext cx="3692617" cy="1087189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chemeClr val="tx1"/>
              </a:solidFill>
            </a:rPr>
            <a:t>свободная</a:t>
          </a:r>
          <a:endParaRPr lang="ru-RU" sz="2800" kern="1200" dirty="0">
            <a:solidFill>
              <a:schemeClr val="tx1"/>
            </a:solidFill>
          </a:endParaRPr>
        </a:p>
      </dsp:txBody>
      <dsp:txXfrm>
        <a:off x="5000391" y="103847"/>
        <a:ext cx="3628931" cy="1023503"/>
      </dsp:txXfrm>
    </dsp:sp>
    <dsp:sp modelId="{364B6683-A4E3-472C-A667-7466715C4BC5}">
      <dsp:nvSpPr>
        <dsp:cNvPr id="0" name=""/>
        <dsp:cNvSpPr/>
      </dsp:nvSpPr>
      <dsp:spPr>
        <a:xfrm>
          <a:off x="5337809" y="1159194"/>
          <a:ext cx="182917" cy="6610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1065"/>
              </a:lnTo>
              <a:lnTo>
                <a:pt x="182917" y="661065"/>
              </a:lnTo>
            </a:path>
          </a:pathLst>
        </a:custGeom>
        <a:noFill/>
        <a:ln w="15875" cap="rnd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188C3F-FEB7-4C10-96BD-5E85978A89FA}">
      <dsp:nvSpPr>
        <dsp:cNvPr id="0" name=""/>
        <dsp:cNvSpPr/>
      </dsp:nvSpPr>
      <dsp:spPr>
        <a:xfrm>
          <a:off x="5520727" y="1276665"/>
          <a:ext cx="3195241" cy="1087189"/>
        </a:xfrm>
        <a:prstGeom prst="roundRect">
          <a:avLst>
            <a:gd name="adj" fmla="val 10000"/>
          </a:avLst>
        </a:prstGeom>
        <a:solidFill>
          <a:schemeClr val="accent5">
            <a:lumMod val="20000"/>
            <a:lumOff val="80000"/>
            <a:alpha val="90000"/>
          </a:schemeClr>
        </a:soli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</a:rPr>
            <a:t>Бедро</a:t>
          </a:r>
          <a:r>
            <a:rPr lang="ru-RU" sz="2400" kern="1200" baseline="0" dirty="0" smtClean="0">
              <a:solidFill>
                <a:schemeClr val="tx1"/>
              </a:solidFill>
            </a:rPr>
            <a:t> – бедренная кость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5552570" y="1308508"/>
        <a:ext cx="3131555" cy="1023503"/>
      </dsp:txXfrm>
    </dsp:sp>
    <dsp:sp modelId="{0F616FEE-C6A4-4BBE-BE9E-C3A42DF1A9C9}">
      <dsp:nvSpPr>
        <dsp:cNvPr id="0" name=""/>
        <dsp:cNvSpPr/>
      </dsp:nvSpPr>
      <dsp:spPr>
        <a:xfrm>
          <a:off x="5337809" y="1159194"/>
          <a:ext cx="255907" cy="19747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4738"/>
              </a:lnTo>
              <a:lnTo>
                <a:pt x="255907" y="1974738"/>
              </a:lnTo>
            </a:path>
          </a:pathLst>
        </a:custGeom>
        <a:noFill/>
        <a:ln w="15875" cap="rnd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10010E-91E4-4222-8114-786FFD30F9EC}">
      <dsp:nvSpPr>
        <dsp:cNvPr id="0" name=""/>
        <dsp:cNvSpPr/>
      </dsp:nvSpPr>
      <dsp:spPr>
        <a:xfrm>
          <a:off x="5593716" y="2590337"/>
          <a:ext cx="3143212" cy="1087189"/>
        </a:xfrm>
        <a:prstGeom prst="roundRect">
          <a:avLst>
            <a:gd name="adj" fmla="val 10000"/>
          </a:avLst>
        </a:prstGeom>
        <a:solidFill>
          <a:schemeClr val="accent5">
            <a:lumMod val="20000"/>
            <a:lumOff val="80000"/>
            <a:alpha val="90000"/>
          </a:schemeClr>
        </a:soli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</a:rPr>
            <a:t>Голень</a:t>
          </a:r>
          <a:r>
            <a:rPr lang="ru-RU" sz="2400" kern="1200" baseline="0" dirty="0" smtClean="0">
              <a:solidFill>
                <a:schemeClr val="tx1"/>
              </a:solidFill>
            </a:rPr>
            <a:t> – большая и малая берцовые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5625559" y="2622180"/>
        <a:ext cx="3079526" cy="1023503"/>
      </dsp:txXfrm>
    </dsp:sp>
    <dsp:sp modelId="{0079AD7D-071E-48CC-9A2C-DFC3AD5FFAC9}">
      <dsp:nvSpPr>
        <dsp:cNvPr id="0" name=""/>
        <dsp:cNvSpPr/>
      </dsp:nvSpPr>
      <dsp:spPr>
        <a:xfrm>
          <a:off x="5337809" y="1159194"/>
          <a:ext cx="255907" cy="33689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68939"/>
              </a:lnTo>
              <a:lnTo>
                <a:pt x="255907" y="3368939"/>
              </a:lnTo>
            </a:path>
          </a:pathLst>
        </a:custGeom>
        <a:noFill/>
        <a:ln w="15875" cap="rnd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CA8412-D118-484C-BEC8-764C298CAF40}">
      <dsp:nvSpPr>
        <dsp:cNvPr id="0" name=""/>
        <dsp:cNvSpPr/>
      </dsp:nvSpPr>
      <dsp:spPr>
        <a:xfrm>
          <a:off x="5593716" y="3831038"/>
          <a:ext cx="3143247" cy="1394190"/>
        </a:xfrm>
        <a:prstGeom prst="roundRect">
          <a:avLst>
            <a:gd name="adj" fmla="val 10000"/>
          </a:avLst>
        </a:prstGeom>
        <a:solidFill>
          <a:schemeClr val="accent5">
            <a:lumMod val="20000"/>
            <a:lumOff val="80000"/>
            <a:alpha val="90000"/>
          </a:schemeClr>
        </a:soli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</a:rPr>
            <a:t>Стопа – предплюсна, плюсна, фаланги пальцев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5634550" y="3871872"/>
        <a:ext cx="3061579" cy="13125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51C96-387F-4757-9CCA-EAA6A545503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F3B34BB1-F2B6-4A15-A7C4-1346666A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3947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51C96-387F-4757-9CCA-EAA6A545503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3B34BB1-F2B6-4A15-A7C4-1346666A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6631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51C96-387F-4757-9CCA-EAA6A545503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3B34BB1-F2B6-4A15-A7C4-1346666AE4A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2495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51C96-387F-4757-9CCA-EAA6A545503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3B34BB1-F2B6-4A15-A7C4-1346666A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35966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51C96-387F-4757-9CCA-EAA6A545503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3B34BB1-F2B6-4A15-A7C4-1346666AE4A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00546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51C96-387F-4757-9CCA-EAA6A545503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3B34BB1-F2B6-4A15-A7C4-1346666A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75472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51C96-387F-4757-9CCA-EAA6A545503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34BB1-F2B6-4A15-A7C4-1346666A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58588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51C96-387F-4757-9CCA-EAA6A545503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34BB1-F2B6-4A15-A7C4-1346666A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3438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51C96-387F-4757-9CCA-EAA6A545503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34BB1-F2B6-4A15-A7C4-1346666A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343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51C96-387F-4757-9CCA-EAA6A545503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3B34BB1-F2B6-4A15-A7C4-1346666A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6361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51C96-387F-4757-9CCA-EAA6A545503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F3B34BB1-F2B6-4A15-A7C4-1346666A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0493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51C96-387F-4757-9CCA-EAA6A545503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F3B34BB1-F2B6-4A15-A7C4-1346666A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43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51C96-387F-4757-9CCA-EAA6A545503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34BB1-F2B6-4A15-A7C4-1346666A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748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51C96-387F-4757-9CCA-EAA6A545503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34BB1-F2B6-4A15-A7C4-1346666A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250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51C96-387F-4757-9CCA-EAA6A545503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34BB1-F2B6-4A15-A7C4-1346666A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325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51C96-387F-4757-9CCA-EAA6A545503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3B34BB1-F2B6-4A15-A7C4-1346666A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49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04"/>
            <a:ext cx="1952272" cy="6853049"/>
            <a:chOff x="6627813" y="195650"/>
            <a:chExt cx="1952625" cy="5678101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65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51C96-387F-4757-9CCA-EAA6A5455036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3B34BB1-F2B6-4A15-A7C4-1346666A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92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98629"/>
            <a:ext cx="6984776" cy="5232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lvl="0" algn="ctr"/>
            <a:endParaRPr lang="ru-RU" sz="2800" b="1" dirty="0">
              <a:solidFill>
                <a:prstClr val="black"/>
              </a:solidFill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90138" y="5805264"/>
            <a:ext cx="4572000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lvl="0"/>
            <a:endParaRPr lang="ru-RU" sz="2400" b="1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9512" y="1218155"/>
            <a:ext cx="3168352" cy="542094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528486" y="2636912"/>
            <a:ext cx="5331909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ru-RU" sz="2800" b="1" dirty="0" smtClean="0"/>
              <a:t>Скелет нижней конечности 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128984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29871" y="908720"/>
            <a:ext cx="6406131" cy="37856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altLang="ru-RU" sz="2400" b="1" dirty="0">
                <a:solidFill>
                  <a:prstClr val="black"/>
                </a:solidFill>
              </a:rPr>
              <a:t>Женский таз </a:t>
            </a:r>
            <a:r>
              <a:rPr lang="ru-RU" altLang="ru-RU" sz="2400" dirty="0">
                <a:solidFill>
                  <a:prstClr val="black"/>
                </a:solidFill>
              </a:rPr>
              <a:t>более широкий и низкий, с развернутыми в стороны крыльями подвздошных костей. Нижние ветви лобковых костей сходятся по широкой дуге, а малый таз имеет форму широкого цилиндра. Верхняя апертура малого таза близка по форме к овальной, симфиз более широкий и низко расположенный, нежели в мужском тазе.</a:t>
            </a:r>
          </a:p>
        </p:txBody>
      </p:sp>
      <p:pic>
        <p:nvPicPr>
          <p:cNvPr id="3" name="Picture 2" descr="C:\Documents and Settings\Admin\Мои документы\Downloads\mz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512" y="908720"/>
            <a:ext cx="2378350" cy="2973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02676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Прямоугольник 3"/>
          <p:cNvSpPr>
            <a:spLocks noChangeArrowheads="1"/>
          </p:cNvSpPr>
          <p:nvPr/>
        </p:nvSpPr>
        <p:spPr bwMode="auto">
          <a:xfrm>
            <a:off x="179512" y="58738"/>
            <a:ext cx="4244975" cy="107791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altLang="ru-RU" sz="2400" dirty="0">
                <a:latin typeface="Calibri" pitchFamily="34" charset="0"/>
              </a:rPr>
              <a:t>Вход в полость малого таза</a:t>
            </a:r>
            <a:r>
              <a:rPr lang="ru-RU" altLang="ru-RU" sz="2000" dirty="0">
                <a:latin typeface="Calibri" pitchFamily="34" charset="0"/>
              </a:rPr>
              <a:t/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b="1" dirty="0">
                <a:latin typeface="Calibri" pitchFamily="34" charset="0"/>
              </a:rPr>
              <a:t>А — мужского</a:t>
            </a:r>
            <a:br>
              <a:rPr lang="ru-RU" altLang="ru-RU" sz="2000" b="1" dirty="0">
                <a:latin typeface="Calibri" pitchFamily="34" charset="0"/>
              </a:rPr>
            </a:br>
            <a:r>
              <a:rPr lang="ru-RU" altLang="ru-RU" sz="2000" b="1" dirty="0">
                <a:latin typeface="Calibri" pitchFamily="34" charset="0"/>
              </a:rPr>
              <a:t>Б — женского</a:t>
            </a:r>
            <a:endParaRPr lang="ru-RU" altLang="ru-RU" sz="2000" dirty="0">
              <a:latin typeface="Calibri" pitchFamily="34" charset="0"/>
            </a:endParaRPr>
          </a:p>
        </p:txBody>
      </p:sp>
      <p:pic>
        <p:nvPicPr>
          <p:cNvPr id="113667" name="Picture 2" descr="C:\Documents and Settings\Admin\Мои документы\Downloads\s5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512" y="1106460"/>
            <a:ext cx="4191000" cy="264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668" name="Picture 3" descr="C:\Documents and Settings\Admin\Мои документы\Downloads\s5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512" y="4017766"/>
            <a:ext cx="4244975" cy="240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5292725" y="58738"/>
            <a:ext cx="3671888" cy="107791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altLang="ru-RU" sz="2400" dirty="0">
                <a:latin typeface="Calibri" pitchFamily="34" charset="0"/>
              </a:rPr>
              <a:t>вид спереди</a:t>
            </a:r>
            <a:r>
              <a:rPr lang="ru-RU" altLang="ru-RU" sz="2000" dirty="0">
                <a:latin typeface="Calibri" pitchFamily="34" charset="0"/>
              </a:rPr>
              <a:t/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b="1" dirty="0">
                <a:latin typeface="Calibri" pitchFamily="34" charset="0"/>
              </a:rPr>
              <a:t>А — мужской</a:t>
            </a:r>
            <a:br>
              <a:rPr lang="ru-RU" altLang="ru-RU" sz="2000" b="1" dirty="0">
                <a:latin typeface="Calibri" pitchFamily="34" charset="0"/>
              </a:rPr>
            </a:br>
            <a:r>
              <a:rPr lang="ru-RU" altLang="ru-RU" sz="2000" b="1" dirty="0">
                <a:latin typeface="Calibri" pitchFamily="34" charset="0"/>
              </a:rPr>
              <a:t>Б — женский</a:t>
            </a:r>
            <a:endParaRPr lang="ru-RU" sz="2000" dirty="0"/>
          </a:p>
        </p:txBody>
      </p:sp>
      <p:pic>
        <p:nvPicPr>
          <p:cNvPr id="113670" name="Picture 2" descr="C:\Documents and Settings\Admin\Мои документы\Downloads\s5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92725" y="1125538"/>
            <a:ext cx="3671888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671" name="Picture 3" descr="C:\Documents and Settings\Admin\Мои документы\Downloads\s55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48263" y="3973513"/>
            <a:ext cx="3779837" cy="288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Прямоугольник 3"/>
          <p:cNvSpPr>
            <a:spLocks noChangeArrowheads="1"/>
          </p:cNvSpPr>
          <p:nvPr/>
        </p:nvSpPr>
        <p:spPr bwMode="auto">
          <a:xfrm>
            <a:off x="179388" y="836613"/>
            <a:ext cx="4572000" cy="5632311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altLang="ru-RU" sz="2000" dirty="0" smtClean="0"/>
              <a:t>Длинная трубчатая кость, </a:t>
            </a:r>
            <a:r>
              <a:rPr lang="ru-RU" altLang="ru-RU" sz="2000" dirty="0"/>
              <a:t>проксимальный эпифиз которой заканчивается </a:t>
            </a:r>
            <a:r>
              <a:rPr lang="ru-RU" altLang="ru-RU" sz="2000" b="1" dirty="0"/>
              <a:t>головкой</a:t>
            </a:r>
            <a:r>
              <a:rPr lang="ru-RU" altLang="ru-RU" sz="2000" dirty="0"/>
              <a:t>, а расширенный дистальный имеет два </a:t>
            </a:r>
            <a:r>
              <a:rPr lang="ru-RU" altLang="ru-RU" sz="2000" b="1" dirty="0"/>
              <a:t>мыщелка</a:t>
            </a:r>
            <a:r>
              <a:rPr lang="ru-RU" altLang="ru-RU" sz="2000" dirty="0"/>
              <a:t> (</a:t>
            </a:r>
            <a:r>
              <a:rPr lang="ru-RU" altLang="ru-RU" sz="2000" b="1" i="1" dirty="0"/>
              <a:t>медиальный</a:t>
            </a:r>
            <a:r>
              <a:rPr lang="ru-RU" altLang="ru-RU" sz="2000" dirty="0"/>
              <a:t> и </a:t>
            </a:r>
            <a:r>
              <a:rPr lang="ru-RU" altLang="ru-RU" sz="2000" b="1" i="1" dirty="0"/>
              <a:t>латеральный</a:t>
            </a:r>
            <a:r>
              <a:rPr lang="ru-RU" altLang="ru-RU" sz="2000" dirty="0"/>
              <a:t>). Диафиз бедренной кости несколько выгнут вперед; его передняя поверхность гладкая, а вдоль задней проходит продольная шероховатая линия (</a:t>
            </a:r>
            <a:r>
              <a:rPr lang="ru-RU" altLang="ru-RU" sz="2000" dirty="0" err="1"/>
              <a:t>linea</a:t>
            </a:r>
            <a:r>
              <a:rPr lang="ru-RU" altLang="ru-RU" sz="2000" dirty="0"/>
              <a:t> </a:t>
            </a:r>
            <a:r>
              <a:rPr lang="ru-RU" altLang="ru-RU" sz="2000" dirty="0" err="1"/>
              <a:t>aspera</a:t>
            </a:r>
            <a:r>
              <a:rPr lang="ru-RU" altLang="ru-RU" sz="2000" dirty="0"/>
              <a:t>), в которой выделяют медиальную (</a:t>
            </a:r>
            <a:r>
              <a:rPr lang="ru-RU" altLang="ru-RU" sz="2000" dirty="0" err="1"/>
              <a:t>labium</a:t>
            </a:r>
            <a:r>
              <a:rPr lang="ru-RU" altLang="ru-RU" sz="2000" dirty="0"/>
              <a:t> </a:t>
            </a:r>
            <a:r>
              <a:rPr lang="ru-RU" altLang="ru-RU" sz="2000" dirty="0" err="1"/>
              <a:t>mediale</a:t>
            </a:r>
            <a:r>
              <a:rPr lang="ru-RU" altLang="ru-RU" sz="2000" dirty="0"/>
              <a:t>) и латеральную (</a:t>
            </a:r>
            <a:r>
              <a:rPr lang="ru-RU" altLang="ru-RU" sz="2000" dirty="0" err="1"/>
              <a:t>labium</a:t>
            </a:r>
            <a:r>
              <a:rPr lang="ru-RU" altLang="ru-RU" sz="2000" dirty="0"/>
              <a:t> </a:t>
            </a:r>
            <a:r>
              <a:rPr lang="ru-RU" altLang="ru-RU" sz="2000" dirty="0" err="1"/>
              <a:t>laterale</a:t>
            </a:r>
            <a:r>
              <a:rPr lang="ru-RU" altLang="ru-RU" sz="2000" dirty="0"/>
              <a:t>) губы. Немного ниже верхнего эпифиза находится выступ, называемый </a:t>
            </a:r>
            <a:r>
              <a:rPr lang="ru-RU" altLang="ru-RU" sz="2000" b="1" dirty="0"/>
              <a:t>ягодичной бугристостью</a:t>
            </a:r>
            <a:r>
              <a:rPr lang="ru-RU" altLang="ru-RU" sz="2000" dirty="0"/>
              <a:t> (</a:t>
            </a:r>
            <a:r>
              <a:rPr lang="ru-RU" altLang="ru-RU" sz="2000" dirty="0" err="1"/>
              <a:t>tuberositas</a:t>
            </a:r>
            <a:r>
              <a:rPr lang="ru-RU" altLang="ru-RU" sz="2000" dirty="0"/>
              <a:t> </a:t>
            </a:r>
            <a:r>
              <a:rPr lang="ru-RU" altLang="ru-RU" sz="2000" dirty="0" err="1"/>
              <a:t>glutea</a:t>
            </a:r>
            <a:r>
              <a:rPr lang="ru-RU" altLang="ru-RU" sz="2000" dirty="0"/>
              <a:t>).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763688" y="116632"/>
            <a:ext cx="5521063" cy="52322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altLang="ru-RU" sz="2800" b="1" dirty="0"/>
              <a:t>Бедренная кость (</a:t>
            </a:r>
            <a:r>
              <a:rPr lang="ru-RU" altLang="ru-RU" sz="2800" b="1" dirty="0" err="1"/>
              <a:t>os</a:t>
            </a:r>
            <a:r>
              <a:rPr lang="ru-RU" altLang="ru-RU" sz="2800" b="1" dirty="0"/>
              <a:t> </a:t>
            </a:r>
            <a:r>
              <a:rPr lang="ru-RU" altLang="ru-RU" sz="2800" b="1" dirty="0" err="1"/>
              <a:t>femoris</a:t>
            </a:r>
            <a:r>
              <a:rPr lang="ru-RU" altLang="ru-RU" sz="2800" b="1" dirty="0"/>
              <a:t>) </a:t>
            </a:r>
            <a:endParaRPr lang="ru-RU" sz="2800" b="1" dirty="0"/>
          </a:p>
        </p:txBody>
      </p:sp>
      <p:pic>
        <p:nvPicPr>
          <p:cNvPr id="114692" name="Picture 2" descr="C:\Documents and Settings\Admin\Мои документы\Downloads\thigh_bone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23631" y="1277193"/>
            <a:ext cx="3995936" cy="475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Прямоугольник 3"/>
          <p:cNvSpPr>
            <a:spLocks noChangeArrowheads="1"/>
          </p:cNvSpPr>
          <p:nvPr/>
        </p:nvSpPr>
        <p:spPr bwMode="auto">
          <a:xfrm>
            <a:off x="251520" y="946734"/>
            <a:ext cx="5437237" cy="532453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altLang="ru-RU" sz="2000" b="1" dirty="0">
                <a:cs typeface="Times New Roman" pitchFamily="18" charset="0"/>
              </a:rPr>
              <a:t>Головку</a:t>
            </a:r>
            <a:r>
              <a:rPr lang="ru-RU" altLang="ru-RU" sz="2000" dirty="0">
                <a:cs typeface="Times New Roman" pitchFamily="18" charset="0"/>
              </a:rPr>
              <a:t> (</a:t>
            </a:r>
            <a:r>
              <a:rPr lang="ru-RU" altLang="ru-RU" sz="2000" dirty="0" err="1">
                <a:cs typeface="Times New Roman" pitchFamily="18" charset="0"/>
              </a:rPr>
              <a:t>caput</a:t>
            </a:r>
            <a:r>
              <a:rPr lang="ru-RU" altLang="ru-RU" sz="2000" dirty="0">
                <a:cs typeface="Times New Roman" pitchFamily="18" charset="0"/>
              </a:rPr>
              <a:t> </a:t>
            </a:r>
            <a:r>
              <a:rPr lang="ru-RU" altLang="ru-RU" sz="2000" dirty="0" err="1">
                <a:cs typeface="Times New Roman" pitchFamily="18" charset="0"/>
              </a:rPr>
              <a:t>ossis</a:t>
            </a:r>
            <a:r>
              <a:rPr lang="ru-RU" altLang="ru-RU" sz="2000" dirty="0">
                <a:cs typeface="Times New Roman" pitchFamily="18" charset="0"/>
              </a:rPr>
              <a:t> </a:t>
            </a:r>
            <a:r>
              <a:rPr lang="ru-RU" altLang="ru-RU" sz="2000" dirty="0" err="1">
                <a:cs typeface="Times New Roman" pitchFamily="18" charset="0"/>
              </a:rPr>
              <a:t>femoris</a:t>
            </a:r>
            <a:r>
              <a:rPr lang="ru-RU" altLang="ru-RU" sz="2000" dirty="0">
                <a:cs typeface="Times New Roman" pitchFamily="18" charset="0"/>
              </a:rPr>
              <a:t>) проксимального эпифиза бедренной кости соединяет с диафизом длинная </a:t>
            </a:r>
            <a:r>
              <a:rPr lang="ru-RU" altLang="ru-RU" sz="2000" b="1" dirty="0">
                <a:cs typeface="Times New Roman" pitchFamily="18" charset="0"/>
              </a:rPr>
              <a:t>шейка бедренной кости </a:t>
            </a:r>
            <a:r>
              <a:rPr lang="ru-RU" altLang="ru-RU" sz="2000" dirty="0">
                <a:cs typeface="Times New Roman" pitchFamily="18" charset="0"/>
              </a:rPr>
              <a:t>(</a:t>
            </a:r>
            <a:r>
              <a:rPr lang="ru-RU" altLang="ru-RU" sz="2000" dirty="0" err="1">
                <a:cs typeface="Times New Roman" pitchFamily="18" charset="0"/>
              </a:rPr>
              <a:t>collum</a:t>
            </a:r>
            <a:r>
              <a:rPr lang="ru-RU" altLang="ru-RU" sz="2000" dirty="0">
                <a:cs typeface="Times New Roman" pitchFamily="18" charset="0"/>
              </a:rPr>
              <a:t> </a:t>
            </a:r>
            <a:r>
              <a:rPr lang="ru-RU" altLang="ru-RU" sz="2000" dirty="0" err="1">
                <a:cs typeface="Times New Roman" pitchFamily="18" charset="0"/>
              </a:rPr>
              <a:t>ossis</a:t>
            </a:r>
            <a:r>
              <a:rPr lang="ru-RU" altLang="ru-RU" sz="2000" dirty="0">
                <a:cs typeface="Times New Roman" pitchFamily="18" charset="0"/>
              </a:rPr>
              <a:t> </a:t>
            </a:r>
            <a:r>
              <a:rPr lang="ru-RU" altLang="ru-RU" sz="2000" dirty="0" err="1">
                <a:cs typeface="Times New Roman" pitchFamily="18" charset="0"/>
              </a:rPr>
              <a:t>femoris</a:t>
            </a:r>
            <a:r>
              <a:rPr lang="ru-RU" altLang="ru-RU" sz="2000" dirty="0">
                <a:cs typeface="Times New Roman" pitchFamily="18" charset="0"/>
              </a:rPr>
              <a:t>), образующая с телом кости тупой угол. В центре головки бедренной кости находится </a:t>
            </a:r>
            <a:r>
              <a:rPr lang="ru-RU" altLang="ru-RU" sz="2000" b="1" dirty="0">
                <a:cs typeface="Times New Roman" pitchFamily="18" charset="0"/>
              </a:rPr>
              <a:t>ямка головки </a:t>
            </a:r>
            <a:r>
              <a:rPr lang="ru-RU" altLang="ru-RU" sz="2000" dirty="0">
                <a:cs typeface="Times New Roman" pitchFamily="18" charset="0"/>
              </a:rPr>
              <a:t>бедренной кости (</a:t>
            </a:r>
            <a:r>
              <a:rPr lang="ru-RU" altLang="ru-RU" sz="2000" dirty="0" err="1">
                <a:cs typeface="Times New Roman" pitchFamily="18" charset="0"/>
              </a:rPr>
              <a:t>fovea</a:t>
            </a:r>
            <a:r>
              <a:rPr lang="ru-RU" altLang="ru-RU" sz="2000" dirty="0">
                <a:cs typeface="Times New Roman" pitchFamily="18" charset="0"/>
              </a:rPr>
              <a:t> </a:t>
            </a:r>
            <a:r>
              <a:rPr lang="ru-RU" altLang="ru-RU" sz="2000" dirty="0" err="1">
                <a:cs typeface="Times New Roman" pitchFamily="18" charset="0"/>
              </a:rPr>
              <a:t>capitis</a:t>
            </a:r>
            <a:r>
              <a:rPr lang="ru-RU" altLang="ru-RU" sz="2000" dirty="0">
                <a:cs typeface="Times New Roman" pitchFamily="18" charset="0"/>
              </a:rPr>
              <a:t> </a:t>
            </a:r>
            <a:r>
              <a:rPr lang="ru-RU" altLang="ru-RU" sz="2000" dirty="0" err="1">
                <a:cs typeface="Times New Roman" pitchFamily="18" charset="0"/>
              </a:rPr>
              <a:t>ossis</a:t>
            </a:r>
            <a:r>
              <a:rPr lang="ru-RU" altLang="ru-RU" sz="2000" dirty="0">
                <a:cs typeface="Times New Roman" pitchFamily="18" charset="0"/>
              </a:rPr>
              <a:t> </a:t>
            </a:r>
            <a:r>
              <a:rPr lang="ru-RU" altLang="ru-RU" sz="2000" dirty="0" err="1">
                <a:cs typeface="Times New Roman" pitchFamily="18" charset="0"/>
              </a:rPr>
              <a:t>femoris</a:t>
            </a:r>
            <a:r>
              <a:rPr lang="ru-RU" altLang="ru-RU" sz="2000" dirty="0">
                <a:cs typeface="Times New Roman" pitchFamily="18" charset="0"/>
              </a:rPr>
              <a:t>) . Выступы кости, расположенные сверху и снизу в месте перехода тела кости в шейку, — </a:t>
            </a:r>
            <a:r>
              <a:rPr lang="ru-RU" altLang="ru-RU" sz="2000" b="1" dirty="0">
                <a:cs typeface="Times New Roman" pitchFamily="18" charset="0"/>
              </a:rPr>
              <a:t>большой</a:t>
            </a:r>
            <a:r>
              <a:rPr lang="ru-RU" altLang="ru-RU" sz="2000" dirty="0">
                <a:cs typeface="Times New Roman" pitchFamily="18" charset="0"/>
              </a:rPr>
              <a:t> (</a:t>
            </a:r>
            <a:r>
              <a:rPr lang="ru-RU" altLang="ru-RU" sz="2000" dirty="0" err="1">
                <a:cs typeface="Times New Roman" pitchFamily="18" charset="0"/>
              </a:rPr>
              <a:t>trochanter</a:t>
            </a:r>
            <a:r>
              <a:rPr lang="ru-RU" altLang="ru-RU" sz="2000" dirty="0">
                <a:cs typeface="Times New Roman" pitchFamily="18" charset="0"/>
              </a:rPr>
              <a:t> </a:t>
            </a:r>
            <a:r>
              <a:rPr lang="ru-RU" altLang="ru-RU" sz="2000" dirty="0" err="1">
                <a:cs typeface="Times New Roman" pitchFamily="18" charset="0"/>
              </a:rPr>
              <a:t>major</a:t>
            </a:r>
            <a:r>
              <a:rPr lang="ru-RU" altLang="ru-RU" sz="2000" dirty="0">
                <a:cs typeface="Times New Roman" pitchFamily="18" charset="0"/>
              </a:rPr>
              <a:t>) и </a:t>
            </a:r>
            <a:r>
              <a:rPr lang="ru-RU" altLang="ru-RU" sz="2000" b="1" dirty="0">
                <a:cs typeface="Times New Roman" pitchFamily="18" charset="0"/>
              </a:rPr>
              <a:t>малый </a:t>
            </a:r>
            <a:r>
              <a:rPr lang="ru-RU" altLang="ru-RU" sz="2000" b="1" dirty="0" err="1">
                <a:cs typeface="Times New Roman" pitchFamily="18" charset="0"/>
              </a:rPr>
              <a:t>вертелы</a:t>
            </a:r>
            <a:r>
              <a:rPr lang="ru-RU" altLang="ru-RU" sz="2000" b="1" dirty="0">
                <a:cs typeface="Times New Roman" pitchFamily="18" charset="0"/>
              </a:rPr>
              <a:t> </a:t>
            </a:r>
            <a:r>
              <a:rPr lang="ru-RU" altLang="ru-RU" sz="2000" dirty="0">
                <a:cs typeface="Times New Roman" pitchFamily="18" charset="0"/>
              </a:rPr>
              <a:t>(</a:t>
            </a:r>
            <a:r>
              <a:rPr lang="ru-RU" altLang="ru-RU" sz="2000" dirty="0" err="1">
                <a:cs typeface="Times New Roman" pitchFamily="18" charset="0"/>
              </a:rPr>
              <a:t>trochanter</a:t>
            </a:r>
            <a:r>
              <a:rPr lang="ru-RU" altLang="ru-RU" sz="2000" dirty="0">
                <a:cs typeface="Times New Roman" pitchFamily="18" charset="0"/>
              </a:rPr>
              <a:t> </a:t>
            </a:r>
            <a:r>
              <a:rPr lang="ru-RU" altLang="ru-RU" sz="2000" dirty="0" err="1">
                <a:cs typeface="Times New Roman" pitchFamily="18" charset="0"/>
              </a:rPr>
              <a:t>minor</a:t>
            </a:r>
            <a:r>
              <a:rPr lang="ru-RU" altLang="ru-RU" sz="2000" dirty="0">
                <a:cs typeface="Times New Roman" pitchFamily="18" charset="0"/>
              </a:rPr>
              <a:t>) — соединяются друг с другом </a:t>
            </a:r>
            <a:r>
              <a:rPr lang="ru-RU" altLang="ru-RU" sz="2000" dirty="0" err="1">
                <a:cs typeface="Times New Roman" pitchFamily="18" charset="0"/>
              </a:rPr>
              <a:t>межвертельным</a:t>
            </a:r>
            <a:r>
              <a:rPr lang="ru-RU" altLang="ru-RU" sz="2000" dirty="0">
                <a:cs typeface="Times New Roman" pitchFamily="18" charset="0"/>
              </a:rPr>
              <a:t> гребнем (</a:t>
            </a:r>
            <a:r>
              <a:rPr lang="ru-RU" altLang="ru-RU" sz="2000" dirty="0" err="1">
                <a:cs typeface="Times New Roman" pitchFamily="18" charset="0"/>
              </a:rPr>
              <a:t>crista</a:t>
            </a:r>
            <a:r>
              <a:rPr lang="ru-RU" altLang="ru-RU" sz="2000" dirty="0">
                <a:cs typeface="Times New Roman" pitchFamily="18" charset="0"/>
              </a:rPr>
              <a:t> </a:t>
            </a:r>
            <a:r>
              <a:rPr lang="ru-RU" altLang="ru-RU" sz="2000" dirty="0" err="1">
                <a:cs typeface="Times New Roman" pitchFamily="18" charset="0"/>
              </a:rPr>
              <a:t>intertrochanterica</a:t>
            </a:r>
            <a:r>
              <a:rPr lang="ru-RU" altLang="ru-RU" sz="2000" dirty="0">
                <a:cs typeface="Times New Roman" pitchFamily="18" charset="0"/>
              </a:rPr>
              <a:t>)  и </a:t>
            </a:r>
            <a:r>
              <a:rPr lang="ru-RU" altLang="ru-RU" sz="2000" dirty="0" err="1">
                <a:cs typeface="Times New Roman" pitchFamily="18" charset="0"/>
              </a:rPr>
              <a:t>межвертельной</a:t>
            </a:r>
            <a:r>
              <a:rPr lang="ru-RU" altLang="ru-RU" sz="2000" dirty="0">
                <a:cs typeface="Times New Roman" pitchFamily="18" charset="0"/>
              </a:rPr>
              <a:t> линией (</a:t>
            </a:r>
            <a:r>
              <a:rPr lang="ru-RU" altLang="ru-RU" sz="2000" dirty="0" err="1">
                <a:cs typeface="Times New Roman" pitchFamily="18" charset="0"/>
              </a:rPr>
              <a:t>linea</a:t>
            </a:r>
            <a:r>
              <a:rPr lang="ru-RU" altLang="ru-RU" sz="2000" dirty="0">
                <a:cs typeface="Times New Roman" pitchFamily="18" charset="0"/>
              </a:rPr>
              <a:t> </a:t>
            </a:r>
            <a:r>
              <a:rPr lang="ru-RU" altLang="ru-RU" sz="2000" dirty="0" err="1">
                <a:cs typeface="Times New Roman" pitchFamily="18" charset="0"/>
              </a:rPr>
              <a:t>intertrochanterica</a:t>
            </a:r>
            <a:r>
              <a:rPr lang="ru-RU" altLang="ru-RU" sz="2000" dirty="0">
                <a:cs typeface="Times New Roman" pitchFamily="18" charset="0"/>
              </a:rPr>
              <a:t>) . </a:t>
            </a:r>
          </a:p>
        </p:txBody>
      </p:sp>
      <p:pic>
        <p:nvPicPr>
          <p:cNvPr id="115715" name="Picture 2" descr="C:\Documents and Settings\Admin\Мои документы\Downloads\Gray34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65627" y="35987"/>
            <a:ext cx="3173598" cy="3573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5716" name="Picture 3" descr="C:\Documents and Settings\Admin\Мои документы\Downloads\6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65627" y="3404084"/>
            <a:ext cx="3173598" cy="3451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Прямоугольник 3"/>
          <p:cNvSpPr>
            <a:spLocks noChangeArrowheads="1"/>
          </p:cNvSpPr>
          <p:nvPr/>
        </p:nvSpPr>
        <p:spPr bwMode="auto">
          <a:xfrm>
            <a:off x="179512" y="115888"/>
            <a:ext cx="4786313" cy="37856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sz="2000" dirty="0"/>
              <a:t>на нижнем эпифизе бедренной кости находящиеся </a:t>
            </a:r>
            <a:r>
              <a:rPr lang="ru-RU" altLang="ru-RU" sz="2000" b="1" dirty="0"/>
              <a:t>медиальный</a:t>
            </a:r>
            <a:r>
              <a:rPr lang="ru-RU" altLang="ru-RU" sz="2000" dirty="0"/>
              <a:t> (</a:t>
            </a:r>
            <a:r>
              <a:rPr lang="ru-RU" altLang="ru-RU" sz="2000" dirty="0" err="1"/>
              <a:t>condylus</a:t>
            </a:r>
            <a:r>
              <a:rPr lang="ru-RU" altLang="ru-RU" sz="2000" dirty="0"/>
              <a:t> </a:t>
            </a:r>
            <a:r>
              <a:rPr lang="ru-RU" altLang="ru-RU" sz="2000" dirty="0" err="1"/>
              <a:t>medialis</a:t>
            </a:r>
            <a:r>
              <a:rPr lang="ru-RU" altLang="ru-RU" sz="2000" dirty="0"/>
              <a:t>) и </a:t>
            </a:r>
            <a:r>
              <a:rPr lang="ru-RU" altLang="ru-RU" sz="2000" b="1" dirty="0"/>
              <a:t>латеральный</a:t>
            </a:r>
            <a:r>
              <a:rPr lang="ru-RU" altLang="ru-RU" sz="2000" dirty="0"/>
              <a:t> (</a:t>
            </a:r>
            <a:r>
              <a:rPr lang="ru-RU" altLang="ru-RU" sz="2000" dirty="0" err="1"/>
              <a:t>condylus</a:t>
            </a:r>
            <a:r>
              <a:rPr lang="ru-RU" altLang="ru-RU" sz="2000" dirty="0"/>
              <a:t> </a:t>
            </a:r>
            <a:r>
              <a:rPr lang="ru-RU" altLang="ru-RU" sz="2000" dirty="0" err="1"/>
              <a:t>lateralis</a:t>
            </a:r>
            <a:r>
              <a:rPr lang="ru-RU" altLang="ru-RU" sz="2000" dirty="0"/>
              <a:t>) мыщелки, разделены сзади </a:t>
            </a:r>
            <a:r>
              <a:rPr lang="ru-RU" altLang="ru-RU" sz="2000" b="1" dirty="0"/>
              <a:t>межмыщелковой ямкой </a:t>
            </a:r>
            <a:r>
              <a:rPr lang="ru-RU" altLang="ru-RU" sz="2000" dirty="0"/>
              <a:t>(</a:t>
            </a:r>
            <a:r>
              <a:rPr lang="ru-RU" altLang="ru-RU" sz="2000" dirty="0" err="1"/>
              <a:t>fossa</a:t>
            </a:r>
            <a:r>
              <a:rPr lang="ru-RU" altLang="ru-RU" sz="2000" dirty="0"/>
              <a:t> </a:t>
            </a:r>
            <a:r>
              <a:rPr lang="ru-RU" altLang="ru-RU" sz="2000" dirty="0" err="1"/>
              <a:t>intercondylaris</a:t>
            </a:r>
            <a:r>
              <a:rPr lang="ru-RU" altLang="ru-RU" sz="2000" dirty="0"/>
              <a:t>) Спереди мыщелки смыкаются, образуя площадку для соединения с надколенником. Каждому мыщелку соответствует находящийся над ним </a:t>
            </a:r>
            <a:r>
              <a:rPr lang="ru-RU" altLang="ru-RU" sz="2000" b="1" dirty="0" err="1"/>
              <a:t>надмыщелок</a:t>
            </a:r>
            <a:r>
              <a:rPr lang="ru-RU" altLang="ru-RU" sz="2000" dirty="0"/>
              <a:t> (</a:t>
            </a:r>
            <a:r>
              <a:rPr lang="ru-RU" altLang="ru-RU" sz="2000" dirty="0" err="1"/>
              <a:t>epicondylus</a:t>
            </a:r>
            <a:r>
              <a:rPr lang="ru-RU" altLang="ru-RU" sz="2000" dirty="0" smtClean="0"/>
              <a:t>).</a:t>
            </a:r>
            <a:endParaRPr lang="ru-RU" altLang="ru-RU" sz="2000" dirty="0"/>
          </a:p>
        </p:txBody>
      </p:sp>
      <p:pic>
        <p:nvPicPr>
          <p:cNvPr id="116739" name="Picture 3" descr="C:\Documents and Settings\Admin\Мои документы\Downloads\1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76056" y="258495"/>
            <a:ext cx="3973513" cy="350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6740" name="Прямоугольник 6"/>
          <p:cNvSpPr>
            <a:spLocks noChangeArrowheads="1"/>
          </p:cNvSpPr>
          <p:nvPr/>
        </p:nvSpPr>
        <p:spPr bwMode="auto">
          <a:xfrm>
            <a:off x="179512" y="4365104"/>
            <a:ext cx="8496944" cy="169277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ru-RU" altLang="ru-RU" sz="2400" b="1" dirty="0"/>
              <a:t>надколенник (</a:t>
            </a:r>
            <a:r>
              <a:rPr lang="ru-RU" altLang="ru-RU" sz="2400" b="1" dirty="0" err="1"/>
              <a:t>patella</a:t>
            </a:r>
            <a:r>
              <a:rPr lang="ru-RU" altLang="ru-RU" sz="2400" b="1" dirty="0"/>
              <a:t>) </a:t>
            </a:r>
            <a:r>
              <a:rPr lang="ru-RU" altLang="ru-RU" sz="2000" dirty="0"/>
              <a:t>(закреплена в сухожилии четырехглавой мышцы бедра. Надколенник представляет собой </a:t>
            </a:r>
            <a:r>
              <a:rPr lang="ru-RU" altLang="ru-RU" sz="2000" b="1" i="1" dirty="0" err="1"/>
              <a:t>сесамовидную</a:t>
            </a:r>
            <a:r>
              <a:rPr lang="ru-RU" altLang="ru-RU" sz="2000" dirty="0"/>
              <a:t> кость в форме треугольника, направленного вершиной вниз. Гладкая задняя поверхность покрыта суставным хрящом.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Прямоугольник 3"/>
          <p:cNvSpPr>
            <a:spLocks noChangeArrowheads="1"/>
          </p:cNvSpPr>
          <p:nvPr/>
        </p:nvSpPr>
        <p:spPr bwMode="auto">
          <a:xfrm>
            <a:off x="179388" y="836613"/>
            <a:ext cx="5760764" cy="59400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altLang="ru-RU" sz="2000" dirty="0"/>
              <a:t>длинная трубчатая кость с массивным трехгранным диафизом, который ближе к дистальному эпифизу переходит в четырехгранник. Широкий верхний эпифиз кости заканчивается </a:t>
            </a:r>
            <a:r>
              <a:rPr lang="ru-RU" altLang="ru-RU" sz="2000" b="1" dirty="0"/>
              <a:t>медиальным</a:t>
            </a:r>
            <a:r>
              <a:rPr lang="ru-RU" altLang="ru-RU" sz="2000" dirty="0"/>
              <a:t> (</a:t>
            </a:r>
            <a:r>
              <a:rPr lang="ru-RU" altLang="ru-RU" sz="2000" dirty="0" err="1"/>
              <a:t>condylus</a:t>
            </a:r>
            <a:r>
              <a:rPr lang="ru-RU" altLang="ru-RU" sz="2000" dirty="0"/>
              <a:t> </a:t>
            </a:r>
            <a:r>
              <a:rPr lang="ru-RU" altLang="ru-RU" sz="2000" dirty="0" err="1"/>
              <a:t>medialis</a:t>
            </a:r>
            <a:r>
              <a:rPr lang="ru-RU" altLang="ru-RU" sz="2000" dirty="0"/>
              <a:t>) и </a:t>
            </a:r>
            <a:r>
              <a:rPr lang="ru-RU" altLang="ru-RU" sz="2000" b="1" dirty="0"/>
              <a:t>латеральным</a:t>
            </a:r>
            <a:r>
              <a:rPr lang="ru-RU" altLang="ru-RU" sz="2000" dirty="0"/>
              <a:t> (</a:t>
            </a:r>
            <a:r>
              <a:rPr lang="ru-RU" altLang="ru-RU" sz="2000" dirty="0" err="1"/>
              <a:t>condylus</a:t>
            </a:r>
            <a:r>
              <a:rPr lang="ru-RU" altLang="ru-RU" sz="2000" dirty="0"/>
              <a:t> </a:t>
            </a:r>
            <a:r>
              <a:rPr lang="ru-RU" altLang="ru-RU" sz="2000" dirty="0" err="1"/>
              <a:t>lateralis</a:t>
            </a:r>
            <a:r>
              <a:rPr lang="ru-RU" altLang="ru-RU" sz="2000" dirty="0"/>
              <a:t>) мыщелками, плоская верхняя суставная поверхность (</a:t>
            </a:r>
            <a:r>
              <a:rPr lang="ru-RU" altLang="ru-RU" sz="2000" dirty="0" err="1"/>
              <a:t>facies</a:t>
            </a:r>
            <a:r>
              <a:rPr lang="ru-RU" altLang="ru-RU" sz="2000" dirty="0"/>
              <a:t> </a:t>
            </a:r>
            <a:r>
              <a:rPr lang="ru-RU" altLang="ru-RU" sz="2000" dirty="0" err="1"/>
              <a:t>articularis</a:t>
            </a:r>
            <a:r>
              <a:rPr lang="ru-RU" altLang="ru-RU" sz="2000" dirty="0"/>
              <a:t> </a:t>
            </a:r>
            <a:r>
              <a:rPr lang="ru-RU" altLang="ru-RU" sz="2000" dirty="0" err="1"/>
              <a:t>superior</a:t>
            </a:r>
            <a:r>
              <a:rPr lang="ru-RU" altLang="ru-RU" sz="2000" dirty="0"/>
              <a:t>)  которых, покрытая суставным хрящом, незначительно вогнута и имеет в центре </a:t>
            </a:r>
            <a:r>
              <a:rPr lang="ru-RU" altLang="ru-RU" sz="2000" b="1" dirty="0" err="1"/>
              <a:t>межмыщелковое</a:t>
            </a:r>
            <a:r>
              <a:rPr lang="ru-RU" altLang="ru-RU" sz="2000" b="1" dirty="0"/>
              <a:t> возвышение </a:t>
            </a:r>
            <a:r>
              <a:rPr lang="ru-RU" altLang="ru-RU" sz="2000" dirty="0"/>
              <a:t>(</a:t>
            </a:r>
            <a:r>
              <a:rPr lang="ru-RU" altLang="ru-RU" sz="2000" dirty="0" err="1"/>
              <a:t>eminentia</a:t>
            </a:r>
            <a:r>
              <a:rPr lang="ru-RU" altLang="ru-RU" sz="2000" dirty="0"/>
              <a:t> </a:t>
            </a:r>
            <a:r>
              <a:rPr lang="ru-RU" altLang="ru-RU" sz="2000" dirty="0" err="1"/>
              <a:t>intercondylaris</a:t>
            </a:r>
            <a:r>
              <a:rPr lang="ru-RU" altLang="ru-RU" sz="2000" dirty="0"/>
              <a:t>). Латеральный мыщелок имеет еще одну </a:t>
            </a:r>
            <a:r>
              <a:rPr lang="ru-RU" altLang="ru-RU" sz="2000" b="1" dirty="0"/>
              <a:t>суставную поверхность — малоберцовую</a:t>
            </a:r>
            <a:r>
              <a:rPr lang="ru-RU" altLang="ru-RU" sz="2000" dirty="0"/>
              <a:t>, расположенную на его боковой поверхности и участвующую в образовании </a:t>
            </a:r>
            <a:r>
              <a:rPr lang="ru-RU" altLang="ru-RU" sz="2000" dirty="0" err="1"/>
              <a:t>межберцового</a:t>
            </a:r>
            <a:r>
              <a:rPr lang="ru-RU" altLang="ru-RU" sz="2000" dirty="0"/>
              <a:t> сустава с проксимальным эпифизом малоберцовой кости.</a:t>
            </a:r>
          </a:p>
        </p:txBody>
      </p:sp>
      <p:pic>
        <p:nvPicPr>
          <p:cNvPr id="117763" name="Picture 2" descr="C:\Documents and Settings\Admin\Мои документы\Downloads\45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176" y="836613"/>
            <a:ext cx="2641119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07950" y="115888"/>
            <a:ext cx="8012130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altLang="ru-RU" sz="3200" b="1" dirty="0"/>
              <a:t>Большеберцовая кость голени (</a:t>
            </a:r>
            <a:r>
              <a:rPr lang="ru-RU" altLang="ru-RU" sz="3200" b="1" dirty="0" err="1"/>
              <a:t>tibia</a:t>
            </a:r>
            <a:r>
              <a:rPr lang="ru-RU" altLang="ru-RU" sz="3200" b="1" dirty="0"/>
              <a:t>) 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Прямоугольник 3"/>
          <p:cNvSpPr>
            <a:spLocks noChangeArrowheads="1"/>
          </p:cNvSpPr>
          <p:nvPr/>
        </p:nvSpPr>
        <p:spPr bwMode="auto">
          <a:xfrm>
            <a:off x="0" y="0"/>
            <a:ext cx="4932363" cy="68627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sz="2000" b="1" dirty="0"/>
              <a:t>вид спереди</a:t>
            </a:r>
            <a:r>
              <a:rPr lang="en-US" altLang="ru-RU" sz="2000" b="1" dirty="0"/>
              <a:t> </a:t>
            </a:r>
            <a:r>
              <a:rPr lang="ru-RU" altLang="ru-RU" sz="2000" b="1" dirty="0"/>
              <a:t>Берцовые кости</a:t>
            </a:r>
            <a:r>
              <a:rPr lang="ru-RU" altLang="ru-RU" sz="2000" dirty="0"/>
              <a:t/>
            </a:r>
            <a:br>
              <a:rPr lang="ru-RU" altLang="ru-RU" sz="2000" dirty="0"/>
            </a:br>
            <a:r>
              <a:rPr lang="ru-RU" altLang="ru-RU" sz="2000" dirty="0"/>
              <a:t>1 — межмыщелковое возвышение большеберцовой кости;</a:t>
            </a:r>
            <a:br>
              <a:rPr lang="ru-RU" altLang="ru-RU" sz="2000" dirty="0"/>
            </a:br>
            <a:r>
              <a:rPr lang="ru-RU" altLang="ru-RU" sz="2000" dirty="0"/>
              <a:t>2 — верхняя суставная поверхность большеберцовой кости;</a:t>
            </a:r>
            <a:br>
              <a:rPr lang="ru-RU" altLang="ru-RU" sz="2000" dirty="0"/>
            </a:br>
            <a:r>
              <a:rPr lang="ru-RU" altLang="ru-RU" sz="2000" dirty="0"/>
              <a:t>3 — медиальный мыщелок;</a:t>
            </a:r>
            <a:br>
              <a:rPr lang="ru-RU" altLang="ru-RU" sz="2000" dirty="0"/>
            </a:br>
            <a:r>
              <a:rPr lang="ru-RU" altLang="ru-RU" sz="2000" dirty="0"/>
              <a:t>4 — латеральный мыщелок;</a:t>
            </a:r>
            <a:br>
              <a:rPr lang="ru-RU" altLang="ru-RU" sz="2000" dirty="0"/>
            </a:br>
            <a:r>
              <a:rPr lang="ru-RU" altLang="ru-RU" sz="2000" dirty="0"/>
              <a:t>5 — головка малоберцовой кости;</a:t>
            </a:r>
            <a:br>
              <a:rPr lang="ru-RU" altLang="ru-RU" sz="2000" dirty="0"/>
            </a:br>
            <a:r>
              <a:rPr lang="ru-RU" altLang="ru-RU" sz="2000" dirty="0"/>
              <a:t>6 — бугристость большеберцовой кости;</a:t>
            </a:r>
            <a:br>
              <a:rPr lang="ru-RU" altLang="ru-RU" sz="2000" dirty="0"/>
            </a:br>
            <a:r>
              <a:rPr lang="ru-RU" altLang="ru-RU" sz="2000" dirty="0"/>
              <a:t>7 — межкостный край большеберцовой кости;</a:t>
            </a:r>
            <a:br>
              <a:rPr lang="ru-RU" altLang="ru-RU" sz="2000" dirty="0"/>
            </a:br>
            <a:r>
              <a:rPr lang="ru-RU" altLang="ru-RU" sz="2000" dirty="0"/>
              <a:t>8 — боковая поверхность малоберцовой кости;</a:t>
            </a:r>
            <a:br>
              <a:rPr lang="ru-RU" altLang="ru-RU" sz="2000" dirty="0"/>
            </a:br>
            <a:r>
              <a:rPr lang="ru-RU" altLang="ru-RU" sz="2000" dirty="0"/>
              <a:t>9 — передний край большеберцовой кости;</a:t>
            </a:r>
            <a:br>
              <a:rPr lang="ru-RU" altLang="ru-RU" sz="2000" dirty="0"/>
            </a:br>
            <a:r>
              <a:rPr lang="ru-RU" altLang="ru-RU" sz="2000" dirty="0"/>
              <a:t>10 — передний край малоберцовой кости;</a:t>
            </a:r>
            <a:br>
              <a:rPr lang="ru-RU" altLang="ru-RU" sz="2000" dirty="0"/>
            </a:br>
            <a:r>
              <a:rPr lang="ru-RU" altLang="ru-RU" sz="2000" dirty="0"/>
              <a:t>11 — медиальная поверхность большеберцовой кости;</a:t>
            </a:r>
            <a:br>
              <a:rPr lang="ru-RU" altLang="ru-RU" sz="2000" dirty="0"/>
            </a:br>
            <a:r>
              <a:rPr lang="ru-RU" altLang="ru-RU" sz="2000" dirty="0"/>
              <a:t>12 — межкостный край малоберцовой кости;</a:t>
            </a:r>
          </a:p>
        </p:txBody>
      </p:sp>
      <p:pic>
        <p:nvPicPr>
          <p:cNvPr id="118787" name="Picture 2" descr="C:\Documents and Settings\Admin\Мои документы\Downloads\s6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80063" y="115888"/>
            <a:ext cx="3038475" cy="492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8788" name="Прямоугольник 3"/>
          <p:cNvSpPr>
            <a:spLocks noChangeArrowheads="1"/>
          </p:cNvSpPr>
          <p:nvPr/>
        </p:nvSpPr>
        <p:spPr bwMode="auto">
          <a:xfrm>
            <a:off x="5003800" y="5157788"/>
            <a:ext cx="4032250" cy="132238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sz="2000" dirty="0"/>
              <a:t>13 — боковая поверхность большеберцовой кости;</a:t>
            </a:r>
            <a:br>
              <a:rPr lang="ru-RU" altLang="ru-RU" sz="2000" dirty="0"/>
            </a:br>
            <a:r>
              <a:rPr lang="ru-RU" altLang="ru-RU" sz="2000" dirty="0"/>
              <a:t>14 — медиальная лодыжка;</a:t>
            </a:r>
            <a:br>
              <a:rPr lang="ru-RU" altLang="ru-RU" sz="2000" dirty="0"/>
            </a:br>
            <a:r>
              <a:rPr lang="ru-RU" altLang="ru-RU" sz="2000" dirty="0"/>
              <a:t>15 — латеральная лодыжка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Прямоугольник 3"/>
          <p:cNvSpPr>
            <a:spLocks noChangeArrowheads="1"/>
          </p:cNvSpPr>
          <p:nvPr/>
        </p:nvSpPr>
        <p:spPr bwMode="auto">
          <a:xfrm>
            <a:off x="179512" y="1268760"/>
            <a:ext cx="5905351" cy="45243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altLang="ru-RU" sz="2400" dirty="0"/>
              <a:t>Длинная тонкая трубчатая кость. Состоит из тела и двух концов соответственно верхнего и нижнего. Тело малоберцовой кости имеет трехгранную призматическую форму. Три поверхности малоберцовой кости — латеральная, медиальная и задняя поверхности отделяются одна от другой тремя краями, или гребнями. На медиальной поверхности располагается межкостный край.</a:t>
            </a:r>
          </a:p>
        </p:txBody>
      </p:sp>
      <p:sp>
        <p:nvSpPr>
          <p:cNvPr id="121860" name="Прямоугольник 3"/>
          <p:cNvSpPr>
            <a:spLocks noChangeArrowheads="1"/>
          </p:cNvSpPr>
          <p:nvPr/>
        </p:nvSpPr>
        <p:spPr bwMode="auto">
          <a:xfrm>
            <a:off x="1691680" y="116632"/>
            <a:ext cx="5625258" cy="5232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altLang="ru-RU" sz="2800" b="1" dirty="0"/>
              <a:t>Малоберцовая кость (</a:t>
            </a:r>
            <a:r>
              <a:rPr lang="en-US" sz="2800" b="1" dirty="0"/>
              <a:t>fibula</a:t>
            </a:r>
            <a:r>
              <a:rPr lang="ru-RU" sz="2800" b="1" dirty="0"/>
              <a:t>)  </a:t>
            </a:r>
            <a:endParaRPr lang="en-US" sz="2800" b="1" dirty="0"/>
          </a:p>
        </p:txBody>
      </p:sp>
      <p:pic>
        <p:nvPicPr>
          <p:cNvPr id="119812" name="Picture 5" descr="D:\Изображения\фотки для\1253693722_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59563" y="836613"/>
            <a:ext cx="2157412" cy="587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Прямоугольник 3"/>
          <p:cNvSpPr>
            <a:spLocks noChangeArrowheads="1"/>
          </p:cNvSpPr>
          <p:nvPr/>
        </p:nvSpPr>
        <p:spPr bwMode="auto">
          <a:xfrm>
            <a:off x="211196" y="1484784"/>
            <a:ext cx="4427538" cy="440120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vi-VN" altLang="ru-RU" sz="2000" b="1" dirty="0" smtClean="0">
                <a:latin typeface="Times New Roman" pitchFamily="18" charset="0"/>
                <a:cs typeface="Times New Roman" pitchFamily="18" charset="0"/>
              </a:rPr>
              <a:t>Предплюсна</a:t>
            </a:r>
            <a:r>
              <a:rPr lang="vi-VN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ru-RU" sz="2000" dirty="0">
                <a:latin typeface="Times New Roman" pitchFamily="18" charset="0"/>
                <a:cs typeface="Times New Roman" pitchFamily="18" charset="0"/>
              </a:rPr>
              <a:t>(лат. </a:t>
            </a:r>
            <a:r>
              <a:rPr lang="en-US" altLang="ru-RU" sz="2000" i="1" dirty="0">
                <a:latin typeface="Century Gothic" panose="020B0502020202020204" pitchFamily="34" charset="0"/>
                <a:cs typeface="Times New Roman" pitchFamily="18" charset="0"/>
              </a:rPr>
              <a:t>tarsus</a:t>
            </a:r>
            <a:r>
              <a:rPr lang="en-US" altLang="ru-RU" sz="2000" dirty="0">
                <a:latin typeface="Century Gothic" panose="020B0502020202020204" pitchFamily="34" charset="0"/>
                <a:cs typeface="Times New Roman" pitchFamily="18" charset="0"/>
              </a:rPr>
              <a:t>) — 7 </a:t>
            </a:r>
            <a:r>
              <a:rPr lang="vi-VN" altLang="ru-RU" sz="2000" dirty="0">
                <a:latin typeface="Times New Roman" pitchFamily="18" charset="0"/>
                <a:cs typeface="Times New Roman" pitchFamily="18" charset="0"/>
              </a:rPr>
              <a:t>костей проксимального отдела стопы, соединяющихся с костями плюсны́.</a:t>
            </a:r>
            <a:endParaRPr lang="ru-RU" altLang="ru-RU" sz="2000" dirty="0">
              <a:latin typeface="Century Gothic" panose="020B0502020202020204" pitchFamily="34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vi-VN" altLang="ru-RU" sz="2000" b="1" dirty="0">
                <a:latin typeface="Times New Roman" pitchFamily="18" charset="0"/>
                <a:cs typeface="Times New Roman" pitchFamily="18" charset="0"/>
              </a:rPr>
              <a:t>Таранная</a:t>
            </a:r>
            <a:r>
              <a:rPr lang="vi-VN" alt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ru-RU" sz="2000" i="1" dirty="0" err="1">
                <a:latin typeface="Century Gothic" panose="020B0502020202020204" pitchFamily="34" charset="0"/>
                <a:cs typeface="Times New Roman" pitchFamily="18" charset="0"/>
              </a:rPr>
              <a:t>os</a:t>
            </a:r>
            <a:r>
              <a:rPr lang="en-US" altLang="ru-RU" sz="2000" i="1" dirty="0">
                <a:latin typeface="Century Gothic" panose="020B0502020202020204" pitchFamily="34" charset="0"/>
                <a:cs typeface="Times New Roman" pitchFamily="18" charset="0"/>
              </a:rPr>
              <a:t> </a:t>
            </a:r>
            <a:r>
              <a:rPr lang="vi-VN" alt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altLang="ru-RU" sz="2000" i="1" dirty="0">
                <a:latin typeface="Century Gothic" panose="020B0502020202020204" pitchFamily="34" charset="0"/>
                <a:cs typeface="Times New Roman" pitchFamily="18" charset="0"/>
              </a:rPr>
              <a:t>talus</a:t>
            </a:r>
            <a:r>
              <a:rPr lang="en-US" altLang="ru-RU" sz="2000" dirty="0">
                <a:latin typeface="Century Gothic" panose="020B0502020202020204" pitchFamily="34" charset="0"/>
                <a:cs typeface="Times New Roman" pitchFamily="18" charset="0"/>
              </a:rPr>
              <a:t>);</a:t>
            </a:r>
            <a:endParaRPr lang="ru-RU" altLang="ru-RU" sz="2000" dirty="0">
              <a:latin typeface="Century Gothic" panose="020B0502020202020204" pitchFamily="34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vi-VN" altLang="ru-RU" sz="2000" b="1" dirty="0">
                <a:latin typeface="Times New Roman" pitchFamily="18" charset="0"/>
                <a:cs typeface="Times New Roman" pitchFamily="18" charset="0"/>
              </a:rPr>
              <a:t>Пяточная</a:t>
            </a:r>
            <a:r>
              <a:rPr lang="vi-VN" alt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ru-RU" sz="2000" i="1" dirty="0" err="1">
                <a:latin typeface="Century Gothic" panose="020B0502020202020204" pitchFamily="34" charset="0"/>
                <a:cs typeface="Times New Roman" pitchFamily="18" charset="0"/>
              </a:rPr>
              <a:t>os</a:t>
            </a:r>
            <a:r>
              <a:rPr lang="vi-VN" alt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altLang="ru-RU" sz="2000" i="1" dirty="0" err="1">
                <a:latin typeface="Century Gothic" panose="020B0502020202020204" pitchFamily="34" charset="0"/>
                <a:cs typeface="Times New Roman" pitchFamily="18" charset="0"/>
              </a:rPr>
              <a:t>calcaneus</a:t>
            </a:r>
            <a:r>
              <a:rPr lang="en-US" altLang="ru-RU" sz="2000" dirty="0">
                <a:latin typeface="Century Gothic" panose="020B0502020202020204" pitchFamily="34" charset="0"/>
                <a:cs typeface="Times New Roman" pitchFamily="18" charset="0"/>
              </a:rPr>
              <a:t>);</a:t>
            </a:r>
            <a:endParaRPr lang="ru-RU" altLang="ru-RU" sz="2000" dirty="0">
              <a:latin typeface="Century Gothic" panose="020B0502020202020204" pitchFamily="34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vi-VN" altLang="ru-RU" sz="2000" b="1" dirty="0">
                <a:latin typeface="Times New Roman" pitchFamily="18" charset="0"/>
                <a:cs typeface="Times New Roman" pitchFamily="18" charset="0"/>
              </a:rPr>
              <a:t>Ладьевидная</a:t>
            </a:r>
            <a:r>
              <a:rPr lang="vi-VN" altLang="ru-RU" sz="2000" dirty="0">
                <a:latin typeface="Times New Roman" pitchFamily="18" charset="0"/>
                <a:cs typeface="Times New Roman" pitchFamily="18" charset="0"/>
              </a:rPr>
              <a:t> ( </a:t>
            </a:r>
            <a:r>
              <a:rPr lang="en-US" altLang="ru-RU" sz="2000" i="1" dirty="0" err="1">
                <a:latin typeface="Century Gothic" panose="020B0502020202020204" pitchFamily="34" charset="0"/>
                <a:cs typeface="Times New Roman" pitchFamily="18" charset="0"/>
              </a:rPr>
              <a:t>os</a:t>
            </a:r>
            <a:r>
              <a:rPr lang="en-US" altLang="ru-RU" sz="2000" i="1" dirty="0">
                <a:latin typeface="Century Gothic" panose="020B0502020202020204" pitchFamily="34" charset="0"/>
                <a:cs typeface="Times New Roman" pitchFamily="18" charset="0"/>
              </a:rPr>
              <a:t> </a:t>
            </a:r>
            <a:r>
              <a:rPr lang="en-US" altLang="ru-RU" sz="2000" i="1" dirty="0" err="1">
                <a:latin typeface="Century Gothic" panose="020B0502020202020204" pitchFamily="34" charset="0"/>
                <a:cs typeface="Times New Roman" pitchFamily="18" charset="0"/>
              </a:rPr>
              <a:t>naviculare</a:t>
            </a:r>
            <a:r>
              <a:rPr lang="en-US" altLang="ru-RU" sz="2000" dirty="0">
                <a:latin typeface="Century Gothic" panose="020B0502020202020204" pitchFamily="34" charset="0"/>
                <a:cs typeface="Times New Roman" pitchFamily="18" charset="0"/>
              </a:rPr>
              <a:t>);</a:t>
            </a:r>
            <a:endParaRPr lang="ru-RU" altLang="ru-RU" sz="2000" dirty="0">
              <a:latin typeface="Century Gothic" panose="020B0502020202020204" pitchFamily="34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vi-VN" altLang="ru-RU" sz="2000" b="1" dirty="0">
                <a:latin typeface="Times New Roman" pitchFamily="18" charset="0"/>
                <a:cs typeface="Times New Roman" pitchFamily="18" charset="0"/>
              </a:rPr>
              <a:t>Латеральная клиновидная</a:t>
            </a:r>
            <a:r>
              <a:rPr lang="vi-VN" alt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000" dirty="0">
              <a:latin typeface="Century Gothic" panose="020B0502020202020204" pitchFamily="34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vi-VN" altLang="ru-RU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sz="2000" i="1" dirty="0" err="1">
                <a:latin typeface="Century Gothic" panose="020B0502020202020204" pitchFamily="34" charset="0"/>
                <a:cs typeface="Times New Roman" pitchFamily="18" charset="0"/>
              </a:rPr>
              <a:t>os</a:t>
            </a:r>
            <a:r>
              <a:rPr lang="en-US" altLang="ru-RU" sz="2000" i="1" dirty="0">
                <a:latin typeface="Century Gothic" panose="020B0502020202020204" pitchFamily="34" charset="0"/>
                <a:cs typeface="Times New Roman" pitchFamily="18" charset="0"/>
              </a:rPr>
              <a:t> </a:t>
            </a:r>
            <a:r>
              <a:rPr lang="en-US" altLang="ru-RU" sz="2000" i="1" dirty="0" err="1">
                <a:latin typeface="Century Gothic" panose="020B0502020202020204" pitchFamily="34" charset="0"/>
                <a:cs typeface="Times New Roman" pitchFamily="18" charset="0"/>
              </a:rPr>
              <a:t>cuneiformis</a:t>
            </a:r>
            <a:r>
              <a:rPr lang="en-US" altLang="ru-RU" sz="2000" i="1" dirty="0">
                <a:latin typeface="Century Gothic" panose="020B0502020202020204" pitchFamily="34" charset="0"/>
                <a:cs typeface="Times New Roman" pitchFamily="18" charset="0"/>
              </a:rPr>
              <a:t> </a:t>
            </a:r>
            <a:r>
              <a:rPr lang="en-US" altLang="ru-RU" sz="2000" i="1" dirty="0" err="1">
                <a:latin typeface="Century Gothic" panose="020B0502020202020204" pitchFamily="34" charset="0"/>
                <a:cs typeface="Times New Roman" pitchFamily="18" charset="0"/>
              </a:rPr>
              <a:t>lateralis</a:t>
            </a:r>
            <a:r>
              <a:rPr lang="en-US" altLang="ru-RU" sz="2000" dirty="0">
                <a:latin typeface="Century Gothic" panose="020B0502020202020204" pitchFamily="34" charset="0"/>
                <a:cs typeface="Times New Roman" pitchFamily="18" charset="0"/>
              </a:rPr>
              <a:t>);</a:t>
            </a:r>
            <a:endParaRPr lang="ru-RU" altLang="ru-RU" sz="2000" dirty="0">
              <a:latin typeface="Century Gothic" panose="020B0502020202020204" pitchFamily="34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vi-VN" altLang="ru-RU" sz="2000" b="1" dirty="0">
                <a:latin typeface="Times New Roman" pitchFamily="18" charset="0"/>
                <a:cs typeface="Times New Roman" pitchFamily="18" charset="0"/>
              </a:rPr>
              <a:t>Промежуточная клиновидная </a:t>
            </a:r>
            <a:endParaRPr lang="ru-RU" altLang="ru-RU" sz="2000" b="1" dirty="0">
              <a:latin typeface="Century Gothic" panose="020B0502020202020204" pitchFamily="34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vi-VN" altLang="ru-RU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sz="2000" i="1" dirty="0" err="1">
                <a:latin typeface="Century Gothic" panose="020B0502020202020204" pitchFamily="34" charset="0"/>
                <a:cs typeface="Times New Roman" pitchFamily="18" charset="0"/>
              </a:rPr>
              <a:t>os</a:t>
            </a:r>
            <a:r>
              <a:rPr lang="en-US" altLang="ru-RU" sz="2000" i="1" dirty="0">
                <a:latin typeface="Century Gothic" panose="020B0502020202020204" pitchFamily="34" charset="0"/>
                <a:cs typeface="Times New Roman" pitchFamily="18" charset="0"/>
              </a:rPr>
              <a:t> </a:t>
            </a:r>
            <a:r>
              <a:rPr lang="en-US" altLang="ru-RU" sz="2000" i="1" dirty="0" err="1">
                <a:latin typeface="Century Gothic" panose="020B0502020202020204" pitchFamily="34" charset="0"/>
                <a:cs typeface="Times New Roman" pitchFamily="18" charset="0"/>
              </a:rPr>
              <a:t>cuneiformis</a:t>
            </a:r>
            <a:r>
              <a:rPr lang="en-US" altLang="ru-RU" sz="2000" i="1" dirty="0">
                <a:latin typeface="Century Gothic" panose="020B0502020202020204" pitchFamily="34" charset="0"/>
                <a:cs typeface="Times New Roman" pitchFamily="18" charset="0"/>
              </a:rPr>
              <a:t> </a:t>
            </a:r>
            <a:r>
              <a:rPr lang="en-US" altLang="ru-RU" sz="2000" i="1" dirty="0" err="1">
                <a:latin typeface="Century Gothic" panose="020B0502020202020204" pitchFamily="34" charset="0"/>
                <a:cs typeface="Times New Roman" pitchFamily="18" charset="0"/>
              </a:rPr>
              <a:t>intermedium</a:t>
            </a:r>
            <a:r>
              <a:rPr lang="en-US" altLang="ru-RU" sz="2000" dirty="0">
                <a:latin typeface="Century Gothic" panose="020B0502020202020204" pitchFamily="34" charset="0"/>
                <a:cs typeface="Times New Roman" pitchFamily="18" charset="0"/>
              </a:rPr>
              <a:t>);</a:t>
            </a:r>
            <a:endParaRPr lang="ru-RU" altLang="ru-RU" sz="2000" dirty="0">
              <a:latin typeface="Century Gothic" panose="020B0502020202020204" pitchFamily="34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vi-VN" altLang="ru-RU" sz="2000" b="1" dirty="0">
                <a:latin typeface="Times New Roman" pitchFamily="18" charset="0"/>
                <a:cs typeface="Times New Roman" pitchFamily="18" charset="0"/>
              </a:rPr>
              <a:t>Медиальная клиновидная </a:t>
            </a:r>
            <a:endParaRPr lang="ru-RU" altLang="ru-RU" sz="2000" b="1" dirty="0">
              <a:latin typeface="Century Gothic" panose="020B0502020202020204" pitchFamily="34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vi-VN" altLang="ru-RU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sz="2000" i="1" dirty="0" err="1">
                <a:latin typeface="Century Gothic" panose="020B0502020202020204" pitchFamily="34" charset="0"/>
                <a:cs typeface="Times New Roman" pitchFamily="18" charset="0"/>
              </a:rPr>
              <a:t>os</a:t>
            </a:r>
            <a:r>
              <a:rPr lang="en-US" altLang="ru-RU" sz="2000" i="1" dirty="0">
                <a:latin typeface="Century Gothic" panose="020B0502020202020204" pitchFamily="34" charset="0"/>
                <a:cs typeface="Times New Roman" pitchFamily="18" charset="0"/>
              </a:rPr>
              <a:t> </a:t>
            </a:r>
            <a:r>
              <a:rPr lang="en-US" altLang="ru-RU" sz="2000" i="1" dirty="0" err="1">
                <a:latin typeface="Century Gothic" panose="020B0502020202020204" pitchFamily="34" charset="0"/>
                <a:cs typeface="Times New Roman" pitchFamily="18" charset="0"/>
              </a:rPr>
              <a:t>cuneiformis</a:t>
            </a:r>
            <a:r>
              <a:rPr lang="en-US" altLang="ru-RU" sz="2000" i="1" dirty="0">
                <a:latin typeface="Century Gothic" panose="020B0502020202020204" pitchFamily="34" charset="0"/>
                <a:cs typeface="Times New Roman" pitchFamily="18" charset="0"/>
              </a:rPr>
              <a:t> </a:t>
            </a:r>
            <a:r>
              <a:rPr lang="en-US" altLang="ru-RU" sz="2000" i="1" dirty="0" err="1">
                <a:latin typeface="Century Gothic" panose="020B0502020202020204" pitchFamily="34" charset="0"/>
                <a:cs typeface="Times New Roman" pitchFamily="18" charset="0"/>
              </a:rPr>
              <a:t>medialis</a:t>
            </a:r>
            <a:r>
              <a:rPr lang="en-US" altLang="ru-RU" sz="2000" dirty="0">
                <a:latin typeface="Century Gothic" panose="020B0502020202020204" pitchFamily="34" charset="0"/>
                <a:cs typeface="Times New Roman" pitchFamily="18" charset="0"/>
              </a:rPr>
              <a:t>);</a:t>
            </a:r>
            <a:endParaRPr lang="ru-RU" altLang="ru-RU" sz="2000" dirty="0">
              <a:latin typeface="Century Gothic" panose="020B0502020202020204" pitchFamily="34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vi-VN" altLang="ru-RU" sz="2000" b="1" dirty="0">
                <a:latin typeface="Times New Roman" pitchFamily="18" charset="0"/>
                <a:cs typeface="Times New Roman" pitchFamily="18" charset="0"/>
              </a:rPr>
              <a:t>Кубовидная</a:t>
            </a:r>
            <a:r>
              <a:rPr lang="vi-VN" alt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ru-RU" sz="2000" i="1" dirty="0" err="1">
                <a:latin typeface="Century Gothic" panose="020B0502020202020204" pitchFamily="34" charset="0"/>
                <a:cs typeface="Times New Roman" pitchFamily="18" charset="0"/>
              </a:rPr>
              <a:t>os</a:t>
            </a:r>
            <a:r>
              <a:rPr lang="en-US" altLang="ru-RU" sz="2000" i="1" dirty="0">
                <a:latin typeface="Century Gothic" panose="020B0502020202020204" pitchFamily="34" charset="0"/>
                <a:cs typeface="Times New Roman" pitchFamily="18" charset="0"/>
              </a:rPr>
              <a:t> </a:t>
            </a:r>
            <a:r>
              <a:rPr lang="en-US" altLang="ru-RU" sz="2000" i="1" dirty="0" err="1">
                <a:latin typeface="Century Gothic" panose="020B0502020202020204" pitchFamily="34" charset="0"/>
                <a:cs typeface="Times New Roman" pitchFamily="18" charset="0"/>
              </a:rPr>
              <a:t>cuboideum</a:t>
            </a:r>
            <a:r>
              <a:rPr lang="en-US" altLang="ru-RU" sz="2000" dirty="0">
                <a:latin typeface="Century Gothic" panose="020B0502020202020204" pitchFamily="34" charset="0"/>
                <a:cs typeface="Times New Roman" pitchFamily="18" charset="0"/>
              </a:rPr>
              <a:t>);</a:t>
            </a:r>
            <a:r>
              <a:rPr lang="ru-RU" altLang="ru-RU" sz="2000" dirty="0">
                <a:latin typeface="Century Gothic" panose="020B0502020202020204" pitchFamily="34" charset="0"/>
                <a:cs typeface="Times New Roman" pitchFamily="18" charset="0"/>
              </a:rPr>
              <a:t> </a:t>
            </a:r>
          </a:p>
          <a:p>
            <a:pPr eaLnBrk="1" hangingPunct="1">
              <a:defRPr/>
            </a:pPr>
            <a:endParaRPr lang="en-US" alt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0835" name="Picture 2" descr="C:\Documents and Settings\Admin\Мои документы\Downloads\dc4013e01b12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16016" y="1724030"/>
            <a:ext cx="4330700" cy="392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11196" y="116632"/>
            <a:ext cx="8081726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vi-VN" alt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Скелет стопы</a:t>
            </a:r>
          </a:p>
          <a:p>
            <a:pPr lvl="0">
              <a:defRPr/>
            </a:pPr>
            <a:r>
              <a:rPr lang="vi-VN" alt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Стопа человека включает 26 костей и образуют три отдела:</a:t>
            </a:r>
            <a:endParaRPr lang="ru-RU" altLang="ru-RU" sz="2400" dirty="0">
              <a:solidFill>
                <a:prstClr val="black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Прямоугольник 3"/>
          <p:cNvSpPr>
            <a:spLocks noChangeArrowheads="1"/>
          </p:cNvSpPr>
          <p:nvPr/>
        </p:nvSpPr>
        <p:spPr bwMode="auto">
          <a:xfrm>
            <a:off x="251520" y="3301282"/>
            <a:ext cx="4572000" cy="35385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altLang="ru-RU" sz="2400" b="1" dirty="0"/>
              <a:t>тыльная поверхность</a:t>
            </a:r>
            <a:r>
              <a:rPr lang="ru-RU" altLang="ru-RU" dirty="0"/>
              <a:t/>
            </a:r>
            <a:br>
              <a:rPr lang="ru-RU" altLang="ru-RU" dirty="0"/>
            </a:br>
            <a:r>
              <a:rPr lang="ru-RU" altLang="ru-RU" sz="2000" dirty="0"/>
              <a:t>1 — бугорок пяточной кости;</a:t>
            </a:r>
            <a:br>
              <a:rPr lang="ru-RU" altLang="ru-RU" sz="2000" dirty="0"/>
            </a:br>
            <a:r>
              <a:rPr lang="ru-RU" altLang="ru-RU" sz="2000" dirty="0"/>
              <a:t>2 — пяточная кость;</a:t>
            </a:r>
            <a:br>
              <a:rPr lang="ru-RU" altLang="ru-RU" sz="2000" dirty="0"/>
            </a:br>
            <a:r>
              <a:rPr lang="ru-RU" altLang="ru-RU" sz="2000" dirty="0"/>
              <a:t>3 — таранная кость;</a:t>
            </a:r>
            <a:br>
              <a:rPr lang="ru-RU" altLang="ru-RU" sz="2000" dirty="0"/>
            </a:br>
            <a:r>
              <a:rPr lang="ru-RU" altLang="ru-RU" sz="2000" dirty="0"/>
              <a:t>4 — блок таранной кости;</a:t>
            </a:r>
            <a:br>
              <a:rPr lang="ru-RU" altLang="ru-RU" sz="2000" dirty="0"/>
            </a:br>
            <a:r>
              <a:rPr lang="ru-RU" altLang="ru-RU" sz="2000" dirty="0"/>
              <a:t>5 — головка таранной кости;</a:t>
            </a:r>
            <a:br>
              <a:rPr lang="ru-RU" altLang="ru-RU" sz="2000" dirty="0"/>
            </a:br>
            <a:r>
              <a:rPr lang="ru-RU" altLang="ru-RU" sz="2000" dirty="0"/>
              <a:t>6 — кубовидная кость;</a:t>
            </a:r>
            <a:br>
              <a:rPr lang="ru-RU" altLang="ru-RU" sz="2000" dirty="0"/>
            </a:br>
            <a:r>
              <a:rPr lang="ru-RU" altLang="ru-RU" sz="2000" dirty="0"/>
              <a:t>7 — ладьевидная кость;</a:t>
            </a:r>
            <a:br>
              <a:rPr lang="ru-RU" altLang="ru-RU" sz="2000" dirty="0"/>
            </a:br>
            <a:r>
              <a:rPr lang="ru-RU" altLang="ru-RU" sz="2000" dirty="0"/>
              <a:t>8 — клиновидные кости;</a:t>
            </a:r>
            <a:br>
              <a:rPr lang="ru-RU" altLang="ru-RU" sz="2000" dirty="0"/>
            </a:br>
            <a:r>
              <a:rPr lang="ru-RU" altLang="ru-RU" sz="2000" dirty="0"/>
              <a:t>9 — кости плюсны;</a:t>
            </a:r>
            <a:br>
              <a:rPr lang="ru-RU" altLang="ru-RU" sz="2000" dirty="0"/>
            </a:br>
            <a:r>
              <a:rPr lang="ru-RU" altLang="ru-RU" sz="2000" dirty="0"/>
              <a:t>10 — кости пальцев стопы</a:t>
            </a:r>
          </a:p>
        </p:txBody>
      </p:sp>
      <p:pic>
        <p:nvPicPr>
          <p:cNvPr id="121859" name="Picture 2" descr="C:\Documents and Settings\Admin\Мои документы\Downloads\s6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6056" y="260648"/>
            <a:ext cx="3899317" cy="625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251520" y="260648"/>
            <a:ext cx="4572000" cy="34778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lvl="0">
              <a:buFont typeface="Arial" pitchFamily="34" charset="0"/>
              <a:buChar char="•"/>
              <a:defRPr/>
            </a:pPr>
            <a:r>
              <a:rPr lang="ru-RU" altLang="ru-RU" sz="2000" b="1" dirty="0">
                <a:solidFill>
                  <a:prstClr val="black"/>
                </a:solidFill>
                <a:latin typeface="Century Gothic" panose="020B0502020202020204" pitchFamily="34" charset="0"/>
                <a:cs typeface="Times New Roman" pitchFamily="18" charset="0"/>
              </a:rPr>
              <a:t>Плюсна́ </a:t>
            </a:r>
            <a:r>
              <a:rPr lang="ru-RU" altLang="ru-RU" sz="2000" dirty="0">
                <a:solidFill>
                  <a:prstClr val="black"/>
                </a:solidFill>
                <a:latin typeface="Century Gothic" panose="020B0502020202020204" pitchFamily="34" charset="0"/>
                <a:cs typeface="Times New Roman" pitchFamily="18" charset="0"/>
              </a:rPr>
              <a:t>( </a:t>
            </a:r>
            <a:r>
              <a:rPr lang="ru-RU" altLang="ru-RU" sz="2000" i="1" dirty="0" err="1">
                <a:solidFill>
                  <a:prstClr val="black"/>
                </a:solidFill>
                <a:latin typeface="Century Gothic" panose="020B0502020202020204" pitchFamily="34" charset="0"/>
                <a:cs typeface="Times New Roman" pitchFamily="18" charset="0"/>
              </a:rPr>
              <a:t>metatarsale</a:t>
            </a:r>
            <a:r>
              <a:rPr lang="ru-RU" altLang="ru-RU" sz="2000" dirty="0">
                <a:solidFill>
                  <a:prstClr val="black"/>
                </a:solidFill>
                <a:latin typeface="Century Gothic" panose="020B0502020202020204" pitchFamily="34" charset="0"/>
                <a:cs typeface="Times New Roman" pitchFamily="18" charset="0"/>
              </a:rPr>
              <a:t>) — 5 коротких трубчатых костей стопы, расположенных между предплюсной и фалангами пальцев.</a:t>
            </a:r>
          </a:p>
          <a:p>
            <a:pPr lvl="0">
              <a:buFont typeface="Arial" pitchFamily="34" charset="0"/>
              <a:buChar char="•"/>
              <a:defRPr/>
            </a:pPr>
            <a:r>
              <a:rPr lang="ru-RU" altLang="ru-RU" sz="2000" b="1" dirty="0">
                <a:solidFill>
                  <a:prstClr val="black"/>
                </a:solidFill>
                <a:latin typeface="Century Gothic" panose="020B0502020202020204" pitchFamily="34" charset="0"/>
                <a:cs typeface="Times New Roman" pitchFamily="18" charset="0"/>
              </a:rPr>
              <a:t>Фаланги</a:t>
            </a:r>
            <a:r>
              <a:rPr lang="ru-RU" altLang="ru-RU" sz="2000" dirty="0">
                <a:solidFill>
                  <a:prstClr val="black"/>
                </a:solidFill>
                <a:latin typeface="Century Gothic" panose="020B0502020202020204" pitchFamily="34" charset="0"/>
                <a:cs typeface="Times New Roman" pitchFamily="18" charset="0"/>
              </a:rPr>
              <a:t> (</a:t>
            </a:r>
            <a:r>
              <a:rPr lang="ru-RU" altLang="ru-RU" sz="2000" i="1" dirty="0" err="1">
                <a:solidFill>
                  <a:prstClr val="black"/>
                </a:solidFill>
                <a:latin typeface="Century Gothic" panose="020B0502020202020204" pitchFamily="34" charset="0"/>
                <a:cs typeface="Times New Roman" pitchFamily="18" charset="0"/>
              </a:rPr>
              <a:t>phalanx</a:t>
            </a:r>
            <a:r>
              <a:rPr lang="ru-RU" altLang="ru-RU" sz="2000" dirty="0">
                <a:solidFill>
                  <a:prstClr val="black"/>
                </a:solidFill>
                <a:latin typeface="Century Gothic" panose="020B0502020202020204" pitchFamily="34" charset="0"/>
                <a:cs typeface="Times New Roman" pitchFamily="18" charset="0"/>
              </a:rPr>
              <a:t>) — 14 коротких трубчатых костей, составляющих сегменты пальцев стопы. Две фаланги образуют большой палец, остальные пальцы состоят из трёх фаланг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221999"/>
              </p:ext>
            </p:extLst>
          </p:nvPr>
        </p:nvGraphicFramePr>
        <p:xfrm>
          <a:off x="0" y="1052736"/>
          <a:ext cx="914400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907704" y="260648"/>
            <a:ext cx="5976193" cy="58578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sz="3200" b="1" dirty="0"/>
              <a:t>Скелет нижней конечности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Прямоугольник 3"/>
          <p:cNvSpPr>
            <a:spLocks noChangeArrowheads="1"/>
          </p:cNvSpPr>
          <p:nvPr/>
        </p:nvSpPr>
        <p:spPr bwMode="auto">
          <a:xfrm>
            <a:off x="179388" y="3789363"/>
            <a:ext cx="3887787" cy="16303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вид сбоку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1 — блок таранной кости;</a:t>
            </a:r>
            <a:br>
              <a:rPr lang="ru-RU" alt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2 — таранная кость;</a:t>
            </a:r>
            <a:br>
              <a:rPr lang="ru-RU" alt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3 — головка таранной кости;</a:t>
            </a:r>
            <a:br>
              <a:rPr lang="ru-RU" alt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4 — ладьевидная кость;</a:t>
            </a:r>
          </a:p>
        </p:txBody>
      </p:sp>
      <p:pic>
        <p:nvPicPr>
          <p:cNvPr id="122883" name="Picture 2" descr="C:\Documents and Settings\Admin\Мои документы\Downloads\s6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8169" y="116632"/>
            <a:ext cx="7867650" cy="352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4211638" y="3789363"/>
            <a:ext cx="3600450" cy="14763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5 — клиновидные кости;</a:t>
            </a:r>
            <a:br>
              <a:rPr lang="ru-RU" alt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6 — кости плюсны;</a:t>
            </a:r>
            <a:br>
              <a:rPr lang="ru-RU" alt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7 — кости пальцев стопы;</a:t>
            </a:r>
            <a:br>
              <a:rPr lang="ru-RU" alt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8 — пяточная кость;</a:t>
            </a:r>
            <a:br>
              <a:rPr lang="ru-RU" alt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9 — бугорок пяточной кости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Заголовок 1"/>
          <p:cNvSpPr>
            <a:spLocks noGrp="1"/>
          </p:cNvSpPr>
          <p:nvPr>
            <p:ph type="title"/>
          </p:nvPr>
        </p:nvSpPr>
        <p:spPr>
          <a:xfrm>
            <a:off x="2195736" y="116632"/>
            <a:ext cx="4909344" cy="504825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2800" b="1" dirty="0" smtClean="0"/>
              <a:t>Тазовая кость</a:t>
            </a:r>
            <a:r>
              <a:rPr lang="en-US" sz="2800" b="1" dirty="0" smtClean="0"/>
              <a:t> (</a:t>
            </a:r>
            <a:r>
              <a:rPr lang="en-US" sz="2800" b="1" dirty="0" err="1" smtClean="0"/>
              <a:t>os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coxae</a:t>
            </a:r>
            <a:r>
              <a:rPr lang="en-US" sz="2800" b="1" dirty="0" smtClean="0"/>
              <a:t>)</a:t>
            </a:r>
            <a:endParaRPr lang="ru-RU" altLang="ru-RU" sz="2800" b="1" dirty="0" smtClean="0"/>
          </a:p>
        </p:txBody>
      </p:sp>
      <p:sp>
        <p:nvSpPr>
          <p:cNvPr id="107523" name="Содержимое 2"/>
          <p:cNvSpPr>
            <a:spLocks noGrp="1"/>
          </p:cNvSpPr>
          <p:nvPr>
            <p:ph idx="1"/>
          </p:nvPr>
        </p:nvSpPr>
        <p:spPr>
          <a:xfrm>
            <a:off x="0" y="836613"/>
            <a:ext cx="3933825" cy="59055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2500"/>
          </a:bodyPr>
          <a:lstStyle/>
          <a:p>
            <a:pPr eaLnBrk="1" hangingPunct="1">
              <a:defRPr/>
            </a:pPr>
            <a:r>
              <a:rPr lang="ru-RU" sz="2400" dirty="0" smtClean="0"/>
              <a:t> на ее наружной поверхности находится </a:t>
            </a:r>
            <a:r>
              <a:rPr lang="ru-RU" sz="2400" b="1" dirty="0" smtClean="0"/>
              <a:t>вертлужная впадина </a:t>
            </a:r>
            <a:r>
              <a:rPr lang="ru-RU" sz="2400" dirty="0" smtClean="0"/>
              <a:t>(</a:t>
            </a:r>
            <a:r>
              <a:rPr lang="ru-RU" sz="2400" dirty="0" err="1" smtClean="0"/>
              <a:t>acetabulum</a:t>
            </a:r>
            <a:r>
              <a:rPr lang="ru-RU" sz="2400" dirty="0" smtClean="0"/>
              <a:t>) — сферическое углубление, служащее для соединения с головкой бедренной кости и ограниченное </a:t>
            </a:r>
            <a:r>
              <a:rPr lang="ru-RU" sz="2400" b="1" dirty="0" smtClean="0"/>
              <a:t>суставной полулунной поверхностью </a:t>
            </a:r>
            <a:r>
              <a:rPr lang="ru-RU" sz="2400" dirty="0" smtClean="0"/>
              <a:t>(</a:t>
            </a:r>
            <a:r>
              <a:rPr lang="ru-RU" sz="2400" dirty="0" err="1" smtClean="0"/>
              <a:t>fasies</a:t>
            </a:r>
            <a:r>
              <a:rPr lang="ru-RU" sz="2400" dirty="0" smtClean="0"/>
              <a:t> </a:t>
            </a:r>
            <a:r>
              <a:rPr lang="ru-RU" sz="2400" dirty="0" err="1" smtClean="0"/>
              <a:t>lunata</a:t>
            </a:r>
            <a:r>
              <a:rPr lang="ru-RU" sz="2400" dirty="0" smtClean="0"/>
              <a:t>) В образовании вертлужной впадины участвуют </a:t>
            </a:r>
            <a:r>
              <a:rPr lang="ru-RU" sz="2400" b="1" dirty="0" smtClean="0"/>
              <a:t>лобковая</a:t>
            </a:r>
            <a:r>
              <a:rPr lang="ru-RU" sz="2400" dirty="0" smtClean="0"/>
              <a:t>, </a:t>
            </a:r>
            <a:r>
              <a:rPr lang="ru-RU" sz="2400" b="1" dirty="0" smtClean="0"/>
              <a:t>подвздошная</a:t>
            </a:r>
            <a:r>
              <a:rPr lang="ru-RU" sz="2400" dirty="0" smtClean="0"/>
              <a:t>, и </a:t>
            </a:r>
            <a:r>
              <a:rPr lang="ru-RU" sz="2400" b="1" dirty="0" smtClean="0"/>
              <a:t>седалищная кость</a:t>
            </a:r>
            <a:r>
              <a:rPr lang="ru-RU" sz="2400" dirty="0" smtClean="0"/>
              <a:t>. </a:t>
            </a:r>
          </a:p>
        </p:txBody>
      </p:sp>
      <p:pic>
        <p:nvPicPr>
          <p:cNvPr id="106500" name="Picture 4" descr="D:\Изображения\фотки для\16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03663" y="1484313"/>
            <a:ext cx="4957762" cy="347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Прямоугольник 5"/>
          <p:cNvSpPr>
            <a:spLocks noChangeArrowheads="1"/>
          </p:cNvSpPr>
          <p:nvPr/>
        </p:nvSpPr>
        <p:spPr bwMode="auto">
          <a:xfrm>
            <a:off x="147638" y="980728"/>
            <a:ext cx="3959225" cy="48936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sz="2400" dirty="0"/>
              <a:t>находится сверху-сзади от вертлужной впадины, в образовании которой она также участвует. В строении выделяют короткое и массивное </a:t>
            </a:r>
            <a:r>
              <a:rPr lang="ru-RU" altLang="ru-RU" sz="2400" b="1" dirty="0"/>
              <a:t>тело</a:t>
            </a:r>
            <a:r>
              <a:rPr lang="ru-RU" altLang="ru-RU" sz="2400" dirty="0"/>
              <a:t> подвздошной кости (</a:t>
            </a:r>
            <a:r>
              <a:rPr lang="ru-RU" altLang="ru-RU" sz="2400" dirty="0" err="1"/>
              <a:t>corpus</a:t>
            </a:r>
            <a:r>
              <a:rPr lang="ru-RU" altLang="ru-RU" sz="2400" dirty="0"/>
              <a:t> </a:t>
            </a:r>
            <a:r>
              <a:rPr lang="ru-RU" altLang="ru-RU" sz="2400" dirty="0" err="1"/>
              <a:t>ossis</a:t>
            </a:r>
            <a:r>
              <a:rPr lang="ru-RU" altLang="ru-RU" sz="2400" dirty="0"/>
              <a:t> </a:t>
            </a:r>
            <a:r>
              <a:rPr lang="ru-RU" altLang="ru-RU" sz="2400" dirty="0" err="1"/>
              <a:t>ilii</a:t>
            </a:r>
            <a:r>
              <a:rPr lang="ru-RU" altLang="ru-RU" sz="2400" dirty="0"/>
              <a:t>) и </a:t>
            </a:r>
            <a:r>
              <a:rPr lang="ru-RU" altLang="ru-RU" sz="2400" b="1" dirty="0"/>
              <a:t>крыло</a:t>
            </a:r>
            <a:r>
              <a:rPr lang="ru-RU" altLang="ru-RU" sz="2400" dirty="0"/>
              <a:t> (</a:t>
            </a:r>
            <a:r>
              <a:rPr lang="ru-RU" altLang="ru-RU" sz="2400" dirty="0" err="1"/>
              <a:t>ala</a:t>
            </a:r>
            <a:r>
              <a:rPr lang="ru-RU" altLang="ru-RU" sz="2400" dirty="0"/>
              <a:t> </a:t>
            </a:r>
            <a:r>
              <a:rPr lang="ru-RU" altLang="ru-RU" sz="2400" dirty="0" err="1"/>
              <a:t>ossis</a:t>
            </a:r>
            <a:r>
              <a:rPr lang="ru-RU" altLang="ru-RU" sz="2400" dirty="0"/>
              <a:t> </a:t>
            </a:r>
            <a:r>
              <a:rPr lang="ru-RU" altLang="ru-RU" sz="2400" dirty="0" err="1"/>
              <a:t>ilii</a:t>
            </a:r>
            <a:r>
              <a:rPr lang="ru-RU" altLang="ru-RU" sz="2400" dirty="0"/>
              <a:t>) под которым на внутренней поверхности проходит дугообразная линия (</a:t>
            </a:r>
            <a:r>
              <a:rPr lang="ru-RU" altLang="ru-RU" sz="2400" dirty="0" err="1"/>
              <a:t>linea</a:t>
            </a:r>
            <a:r>
              <a:rPr lang="ru-RU" altLang="ru-RU" sz="2400" dirty="0"/>
              <a:t> </a:t>
            </a:r>
            <a:r>
              <a:rPr lang="ru-RU" altLang="ru-RU" sz="2400" dirty="0" err="1"/>
              <a:t>arcuata</a:t>
            </a:r>
            <a:r>
              <a:rPr lang="ru-RU" altLang="ru-RU" sz="2400" dirty="0"/>
              <a:t>).</a:t>
            </a:r>
          </a:p>
        </p:txBody>
      </p:sp>
      <p:pic>
        <p:nvPicPr>
          <p:cNvPr id="107523" name="Picture 6" descr="D:\Изображения\фотки для\46567b0fc80af7aeb10ec40f0dbd0cc6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06863" y="1519376"/>
            <a:ext cx="5037137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7524" name="Прямоугольник 6"/>
          <p:cNvSpPr>
            <a:spLocks noChangeArrowheads="1"/>
          </p:cNvSpPr>
          <p:nvPr/>
        </p:nvSpPr>
        <p:spPr bwMode="auto">
          <a:xfrm>
            <a:off x="1763688" y="116632"/>
            <a:ext cx="6234399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sz="3200" b="1" dirty="0"/>
              <a:t>Подвздошная кость (</a:t>
            </a:r>
            <a:r>
              <a:rPr lang="pt-BR" sz="3200" b="1" dirty="0"/>
              <a:t>os ilium</a:t>
            </a:r>
            <a:r>
              <a:rPr lang="ru-RU" sz="3200" b="1" dirty="0"/>
              <a:t>)</a:t>
            </a:r>
            <a:endParaRPr lang="pt-BR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Прямоугольник 3"/>
          <p:cNvSpPr>
            <a:spLocks noChangeArrowheads="1"/>
          </p:cNvSpPr>
          <p:nvPr/>
        </p:nvSpPr>
        <p:spPr bwMode="auto">
          <a:xfrm>
            <a:off x="107950" y="0"/>
            <a:ext cx="4572000" cy="53244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sz="2000" b="1" dirty="0">
                <a:latin typeface="Calibri" pitchFamily="34" charset="0"/>
              </a:rPr>
              <a:t>вид снаружи</a:t>
            </a:r>
            <a:r>
              <a:rPr lang="ru-RU" altLang="ru-RU" sz="2000" dirty="0">
                <a:latin typeface="Calibri" pitchFamily="34" charset="0"/>
              </a:rPr>
              <a:t/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1 — крыло подвздошной кости;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2 — передняя ягодичная линия;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3 — задняя ягодичная линия;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4 — верхняя передняя подвздошная ость;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5 — верхняя задняя подвздошная ость;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6 — нижняя задняя подвздошная ость;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7 — большая седалищная вырезка;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8 — нижняя ягодичная вырезка;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9 — нижняя передняя подвздошная ость;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10 — тело подвздошной кости;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11 — полулунная поверхность;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12 — вертлужная впадина;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13 — малая седалищная вырезка;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14 — тело седалищной кости;</a:t>
            </a:r>
          </a:p>
        </p:txBody>
      </p:sp>
      <p:pic>
        <p:nvPicPr>
          <p:cNvPr id="108547" name="Picture 2" descr="C:\Documents and Settings\Admin\Мои документы\Downloads\s5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20650"/>
            <a:ext cx="4497388" cy="446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548" name="Прямоугольник 3"/>
          <p:cNvSpPr>
            <a:spLocks noChangeArrowheads="1"/>
          </p:cNvSpPr>
          <p:nvPr/>
        </p:nvSpPr>
        <p:spPr bwMode="auto">
          <a:xfrm>
            <a:off x="4427538" y="4797425"/>
            <a:ext cx="4572000" cy="19383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sz="2000" dirty="0">
                <a:latin typeface="Calibri" pitchFamily="34" charset="0"/>
              </a:rPr>
              <a:t>15 — верхняя ветвь лобковой кости;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16 — лобковый бугорок;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17 — запирательное отверстие;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18 — нижняя ветвь лобковой кости;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19 — седалищный бугор;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20 — ветвь седалищной кости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Прямоугольник 3"/>
          <p:cNvSpPr>
            <a:spLocks noChangeArrowheads="1"/>
          </p:cNvSpPr>
          <p:nvPr/>
        </p:nvSpPr>
        <p:spPr bwMode="auto">
          <a:xfrm>
            <a:off x="0" y="0"/>
            <a:ext cx="4572000" cy="59404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sz="2000" b="1" dirty="0">
                <a:latin typeface="Calibri" pitchFamily="34" charset="0"/>
              </a:rPr>
              <a:t>вид изнутри</a:t>
            </a:r>
            <a:r>
              <a:rPr lang="ru-RU" altLang="ru-RU" sz="2000" dirty="0">
                <a:latin typeface="Calibri" pitchFamily="34" charset="0"/>
              </a:rPr>
              <a:t/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1 — подвздошный гребень;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2 — подвздошная ямка;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3 — подвздошная бугристость;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4 — крыло подвздошной кости;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5 — верхняя задняя подвздошная ость;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6 — верхняя передняя подвздошная ость;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7 — ушковидная поверхность;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8 — нижняя задняя подвздошная ость;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9 — нижняя передняя подвздошная ость;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10 — дугообразная линия;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11 — большая седалищная вырезка;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12 — тело подвздошной кости;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13 — тело седалищной кости;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14 — тело лобковой кости;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15 — седалищная ость;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16 — лобковый гребень;</a:t>
            </a:r>
          </a:p>
        </p:txBody>
      </p:sp>
      <p:pic>
        <p:nvPicPr>
          <p:cNvPr id="109571" name="Picture 2" descr="C:\Documents and Settings\Admin\Мои документы\Downloads\s5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72657" y="18637"/>
            <a:ext cx="4445167" cy="4249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572" name="Прямоугольник 3"/>
          <p:cNvSpPr>
            <a:spLocks noChangeArrowheads="1"/>
          </p:cNvSpPr>
          <p:nvPr/>
        </p:nvSpPr>
        <p:spPr bwMode="auto">
          <a:xfrm>
            <a:off x="4572000" y="4437112"/>
            <a:ext cx="4572000" cy="22479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sz="2000" dirty="0">
                <a:latin typeface="Calibri" pitchFamily="34" charset="0"/>
              </a:rPr>
              <a:t>17 — запирательный гребень;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18 — передний запирательный бугорок;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19 — верхняя ветвь лобковой кости;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20 — ветвь седалищной кости;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21 — шероховатая поверхность;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22 — запирательное отверстие;</a:t>
            </a:r>
            <a:br>
              <a:rPr lang="ru-RU" altLang="ru-RU" sz="2000" dirty="0">
                <a:latin typeface="Calibri" pitchFamily="34" charset="0"/>
              </a:rPr>
            </a:br>
            <a:r>
              <a:rPr lang="ru-RU" altLang="ru-RU" sz="2000" dirty="0">
                <a:latin typeface="Calibri" pitchFamily="34" charset="0"/>
              </a:rPr>
              <a:t>23 — нижняя ветвь лобковой кости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Прямоугольник 3"/>
          <p:cNvSpPr>
            <a:spLocks noChangeArrowheads="1"/>
          </p:cNvSpPr>
          <p:nvPr/>
        </p:nvSpPr>
        <p:spPr bwMode="auto">
          <a:xfrm>
            <a:off x="193421" y="116632"/>
            <a:ext cx="4427538" cy="45243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altLang="ru-RU" sz="2400" b="1" dirty="0"/>
              <a:t>Седалищная </a:t>
            </a:r>
            <a:r>
              <a:rPr lang="ru-RU" altLang="ru-RU" sz="2400" b="1" dirty="0" smtClean="0"/>
              <a:t>кость</a:t>
            </a:r>
          </a:p>
          <a:p>
            <a:pPr eaLnBrk="1" hangingPunct="1">
              <a:defRPr/>
            </a:pPr>
            <a:r>
              <a:rPr lang="ru-RU" altLang="ru-RU" sz="2400" b="1" dirty="0" smtClean="0"/>
              <a:t> </a:t>
            </a:r>
            <a:r>
              <a:rPr lang="ru-RU" altLang="ru-RU" sz="2400" b="1" dirty="0"/>
              <a:t>(</a:t>
            </a:r>
            <a:r>
              <a:rPr lang="pt-BR" sz="2400" b="1" dirty="0"/>
              <a:t>os ischii</a:t>
            </a:r>
            <a:r>
              <a:rPr lang="ru-RU" sz="2400" b="1" dirty="0"/>
              <a:t>)</a:t>
            </a:r>
            <a:endParaRPr lang="pt-BR" sz="2400" b="1" dirty="0"/>
          </a:p>
          <a:p>
            <a:pPr>
              <a:defRPr/>
            </a:pPr>
            <a:r>
              <a:rPr lang="ru-RU" altLang="ru-RU" sz="2000" dirty="0"/>
              <a:t>расположена </a:t>
            </a:r>
            <a:r>
              <a:rPr lang="ru-RU" altLang="ru-RU" sz="2000" dirty="0" smtClean="0"/>
              <a:t>снизу и сзади </a:t>
            </a:r>
            <a:r>
              <a:rPr lang="ru-RU" altLang="ru-RU" sz="2000" dirty="0"/>
              <a:t>относительно вертлужной впадины. В </a:t>
            </a:r>
            <a:r>
              <a:rPr lang="ru-RU" altLang="ru-RU" sz="2000" dirty="0" err="1"/>
              <a:t>строениossis</a:t>
            </a:r>
            <a:r>
              <a:rPr lang="ru-RU" altLang="ru-RU" sz="2000" dirty="0"/>
              <a:t> </a:t>
            </a:r>
            <a:r>
              <a:rPr lang="ru-RU" altLang="ru-RU" sz="2000" dirty="0" err="1"/>
              <a:t>ischii</a:t>
            </a:r>
            <a:r>
              <a:rPr lang="ru-RU" altLang="ru-RU" sz="2000" dirty="0"/>
              <a:t>) и </a:t>
            </a:r>
            <a:r>
              <a:rPr lang="ru-RU" altLang="ru-RU" sz="2000" b="1" dirty="0"/>
              <a:t>ветвь</a:t>
            </a:r>
            <a:r>
              <a:rPr lang="ru-RU" altLang="ru-RU" sz="2000" dirty="0"/>
              <a:t> (r. </a:t>
            </a:r>
            <a:r>
              <a:rPr lang="ru-RU" altLang="ru-RU" sz="2000" dirty="0" err="1"/>
              <a:t>ossis</a:t>
            </a:r>
            <a:r>
              <a:rPr lang="ru-RU" altLang="ru-RU" sz="2000" dirty="0"/>
              <a:t> </a:t>
            </a:r>
            <a:r>
              <a:rPr lang="ru-RU" altLang="ru-RU" sz="2000" dirty="0" err="1"/>
              <a:t>ischii</a:t>
            </a:r>
            <a:r>
              <a:rPr lang="ru-RU" altLang="ru-RU" sz="2000" dirty="0"/>
              <a:t>) В месте и выделяют </a:t>
            </a:r>
            <a:r>
              <a:rPr lang="ru-RU" altLang="ru-RU" sz="2000" b="1" dirty="0"/>
              <a:t>тело</a:t>
            </a:r>
            <a:r>
              <a:rPr lang="ru-RU" altLang="ru-RU" sz="2000" dirty="0"/>
              <a:t> (</a:t>
            </a:r>
            <a:r>
              <a:rPr lang="ru-RU" altLang="ru-RU" sz="2000" dirty="0" err="1"/>
              <a:t>corpus</a:t>
            </a:r>
            <a:r>
              <a:rPr lang="ru-RU" altLang="ru-RU" sz="2000" dirty="0"/>
              <a:t> </a:t>
            </a:r>
            <a:r>
              <a:rPr lang="ru-RU" altLang="ru-RU" sz="2000" dirty="0" smtClean="0"/>
              <a:t>соединения </a:t>
            </a:r>
            <a:r>
              <a:rPr lang="ru-RU" altLang="ru-RU" sz="2000" dirty="0"/>
              <a:t>тела и ветви седалищной кости находится массивное утолщение — седалищный бугор. </a:t>
            </a:r>
            <a:r>
              <a:rPr lang="ru-RU" altLang="ru-RU" sz="2000" b="1" dirty="0"/>
              <a:t>Седалищная ость </a:t>
            </a:r>
            <a:r>
              <a:rPr lang="ru-RU" altLang="ru-RU" sz="2000" dirty="0"/>
              <a:t>разделяет </a:t>
            </a:r>
            <a:r>
              <a:rPr lang="ru-RU" altLang="ru-RU" sz="2000" b="1" dirty="0"/>
              <a:t>большую</a:t>
            </a:r>
            <a:r>
              <a:rPr lang="ru-RU" altLang="ru-RU" sz="2000" dirty="0"/>
              <a:t> и </a:t>
            </a:r>
            <a:r>
              <a:rPr lang="ru-RU" altLang="ru-RU" sz="2000" b="1" dirty="0"/>
              <a:t>малую</a:t>
            </a:r>
            <a:r>
              <a:rPr lang="ru-RU" altLang="ru-RU" sz="2000" dirty="0"/>
              <a:t> </a:t>
            </a:r>
            <a:r>
              <a:rPr lang="ru-RU" altLang="ru-RU" sz="2000" b="1" dirty="0"/>
              <a:t>седалищные вырезки</a:t>
            </a:r>
            <a:r>
              <a:rPr lang="ru-RU" altLang="ru-RU" sz="2000" dirty="0"/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14936" y="4797152"/>
            <a:ext cx="8928992" cy="169277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altLang="ru-RU" sz="2400" b="1" dirty="0"/>
              <a:t>Лобковая кость</a:t>
            </a:r>
            <a:r>
              <a:rPr lang="ru-RU" altLang="ru-RU" sz="2400" dirty="0"/>
              <a:t> </a:t>
            </a:r>
            <a:r>
              <a:rPr lang="ru-RU" altLang="ru-RU" sz="2400" b="1" dirty="0"/>
              <a:t>(</a:t>
            </a:r>
            <a:r>
              <a:rPr lang="pt-BR" sz="2400" b="1" dirty="0"/>
              <a:t>os pubis</a:t>
            </a:r>
            <a:r>
              <a:rPr lang="ru-RU" sz="2400" b="1" dirty="0"/>
              <a:t>)</a:t>
            </a:r>
            <a:endParaRPr lang="pt-BR" sz="2400" b="1" dirty="0"/>
          </a:p>
          <a:p>
            <a:pPr eaLnBrk="1" hangingPunct="1">
              <a:defRPr/>
            </a:pPr>
            <a:r>
              <a:rPr lang="ru-RU" altLang="ru-RU" sz="2000" dirty="0"/>
              <a:t> расположенная </a:t>
            </a:r>
            <a:r>
              <a:rPr lang="ru-RU" altLang="ru-RU" sz="2000" dirty="0" smtClean="0"/>
              <a:t>спереди </a:t>
            </a:r>
            <a:r>
              <a:rPr lang="ru-RU" altLang="ru-RU" sz="2000" dirty="0"/>
              <a:t>от вертлужной впадины. Выделяют </a:t>
            </a:r>
            <a:r>
              <a:rPr lang="ru-RU" altLang="ru-RU" sz="2000" b="1" dirty="0"/>
              <a:t>тело</a:t>
            </a:r>
            <a:r>
              <a:rPr lang="ru-RU" altLang="ru-RU" sz="2000" dirty="0"/>
              <a:t> (</a:t>
            </a:r>
            <a:r>
              <a:rPr lang="en-US" altLang="ru-RU" sz="2000" dirty="0"/>
              <a:t>corpus </a:t>
            </a:r>
            <a:r>
              <a:rPr lang="en-US" altLang="ru-RU" sz="2000" dirty="0" err="1"/>
              <a:t>ossis</a:t>
            </a:r>
            <a:r>
              <a:rPr lang="en-US" altLang="ru-RU" sz="2000" dirty="0"/>
              <a:t> pubis</a:t>
            </a:r>
            <a:r>
              <a:rPr lang="en-US" altLang="ru-RU" sz="2000" b="1" dirty="0"/>
              <a:t>) </a:t>
            </a:r>
            <a:r>
              <a:rPr lang="ru-RU" altLang="ru-RU" sz="2000" b="1" dirty="0"/>
              <a:t> верхнюю ветвь </a:t>
            </a:r>
          </a:p>
          <a:p>
            <a:pPr eaLnBrk="1" hangingPunct="1">
              <a:defRPr/>
            </a:pPr>
            <a:r>
              <a:rPr lang="ru-RU" altLang="ru-RU" sz="2000" dirty="0"/>
              <a:t>(</a:t>
            </a:r>
            <a:r>
              <a:rPr lang="en-US" altLang="ru-RU" sz="2000" dirty="0"/>
              <a:t>r. superior </a:t>
            </a:r>
            <a:r>
              <a:rPr lang="en-US" altLang="ru-RU" sz="2000" dirty="0" err="1"/>
              <a:t>ossis</a:t>
            </a:r>
            <a:r>
              <a:rPr lang="en-US" altLang="ru-RU" sz="2000" dirty="0"/>
              <a:t> pubis</a:t>
            </a:r>
            <a:r>
              <a:rPr lang="ru-RU" altLang="ru-RU" sz="2000" dirty="0"/>
              <a:t> и </a:t>
            </a:r>
            <a:r>
              <a:rPr lang="ru-RU" altLang="ru-RU" sz="2000" b="1" dirty="0"/>
              <a:t>нижнюю ветвь</a:t>
            </a:r>
            <a:r>
              <a:rPr lang="ru-RU" altLang="ru-RU" sz="2000" dirty="0"/>
              <a:t> (</a:t>
            </a:r>
            <a:r>
              <a:rPr lang="en-US" altLang="ru-RU" sz="2000" dirty="0"/>
              <a:t>r. inferior </a:t>
            </a:r>
            <a:r>
              <a:rPr lang="en-US" altLang="ru-RU" sz="2000" dirty="0" err="1"/>
              <a:t>ossis</a:t>
            </a:r>
            <a:r>
              <a:rPr lang="en-US" altLang="ru-RU" sz="2000" dirty="0"/>
              <a:t> pubis) </a:t>
            </a:r>
            <a:r>
              <a:rPr lang="ru-RU" altLang="ru-RU" sz="2000" dirty="0"/>
              <a:t> лобковой кости.</a:t>
            </a:r>
          </a:p>
        </p:txBody>
      </p:sp>
      <p:pic>
        <p:nvPicPr>
          <p:cNvPr id="110596" name="Picture 4" descr="D:\Изображения\фотки для\46567b0fc80af7aeb10ec40f0dbd0cc6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4891" y="697487"/>
            <a:ext cx="4499109" cy="3362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Прямоугольник 3"/>
          <p:cNvSpPr>
            <a:spLocks noChangeArrowheads="1"/>
          </p:cNvSpPr>
          <p:nvPr/>
        </p:nvSpPr>
        <p:spPr bwMode="auto">
          <a:xfrm>
            <a:off x="4897717" y="2122110"/>
            <a:ext cx="4211514" cy="34778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ru-RU" altLang="ru-RU" sz="2000" dirty="0"/>
              <a:t>В месте перехода большого таза в малый образуется </a:t>
            </a:r>
            <a:r>
              <a:rPr lang="ru-RU" altLang="ru-RU" sz="2000" b="1" dirty="0"/>
              <a:t>верхнее отверстие таза (</a:t>
            </a:r>
            <a:r>
              <a:rPr lang="ru-RU" altLang="ru-RU" sz="2000" b="1" dirty="0" err="1"/>
              <a:t>apertura</a:t>
            </a:r>
            <a:r>
              <a:rPr lang="ru-RU" altLang="ru-RU" sz="2000" b="1" dirty="0"/>
              <a:t> </a:t>
            </a:r>
            <a:r>
              <a:rPr lang="ru-RU" altLang="ru-RU" sz="2000" b="1" dirty="0" err="1"/>
              <a:t>pelvis</a:t>
            </a:r>
            <a:r>
              <a:rPr lang="ru-RU" altLang="ru-RU" sz="2000" b="1" dirty="0"/>
              <a:t> </a:t>
            </a:r>
            <a:r>
              <a:rPr lang="ru-RU" altLang="ru-RU" sz="2000" b="1" dirty="0" err="1"/>
              <a:t>superior</a:t>
            </a:r>
            <a:r>
              <a:rPr lang="ru-RU" altLang="ru-RU" sz="2000" b="1" dirty="0"/>
              <a:t>). Нижнее отверстие таза (</a:t>
            </a:r>
            <a:r>
              <a:rPr lang="ru-RU" altLang="ru-RU" sz="2000" b="1" dirty="0" err="1"/>
              <a:t>apertura</a:t>
            </a:r>
            <a:r>
              <a:rPr lang="ru-RU" altLang="ru-RU" sz="2000" b="1" dirty="0"/>
              <a:t> </a:t>
            </a:r>
            <a:r>
              <a:rPr lang="ru-RU" altLang="ru-RU" sz="2000" b="1" dirty="0" err="1"/>
              <a:t>pelvis</a:t>
            </a:r>
            <a:r>
              <a:rPr lang="ru-RU" altLang="ru-RU" sz="2000" b="1" dirty="0"/>
              <a:t> </a:t>
            </a:r>
            <a:r>
              <a:rPr lang="ru-RU" altLang="ru-RU" sz="2000" b="1" dirty="0" err="1"/>
              <a:t>inferior</a:t>
            </a:r>
            <a:r>
              <a:rPr lang="ru-RU" altLang="ru-RU" sz="2000" b="1" dirty="0"/>
              <a:t>) </a:t>
            </a:r>
            <a:r>
              <a:rPr lang="ru-RU" altLang="ru-RU" sz="2000" dirty="0"/>
              <a:t>с боков ограничивают седалищные бугры, спереди — лонное сращение и нижние ветви лобковых костей, а сзади — копчиковая кость.</a:t>
            </a:r>
          </a:p>
        </p:txBody>
      </p:sp>
      <p:sp>
        <p:nvSpPr>
          <p:cNvPr id="111620" name="Прямоугольник 3"/>
          <p:cNvSpPr>
            <a:spLocks noChangeArrowheads="1"/>
          </p:cNvSpPr>
          <p:nvPr/>
        </p:nvSpPr>
        <p:spPr bwMode="auto">
          <a:xfrm>
            <a:off x="195896" y="19813"/>
            <a:ext cx="8855076" cy="163121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ru-RU" altLang="ru-RU" sz="2000" dirty="0"/>
              <a:t>Соединенные между собой крестец, тазовые кости и копчик составляют </a:t>
            </a:r>
            <a:r>
              <a:rPr lang="ru-RU" altLang="ru-RU" sz="2000" b="1" dirty="0"/>
              <a:t>костный таз </a:t>
            </a:r>
            <a:r>
              <a:rPr lang="ru-RU" altLang="ru-RU" sz="2000" dirty="0"/>
              <a:t>(</a:t>
            </a:r>
            <a:r>
              <a:rPr lang="ru-RU" altLang="ru-RU" sz="2000" dirty="0" err="1"/>
              <a:t>pelvis</a:t>
            </a:r>
            <a:r>
              <a:rPr lang="ru-RU" altLang="ru-RU" sz="2000" dirty="0"/>
              <a:t>). Этот костный остов таза подразделяется на верхний и нижний отделы — большой и малый таз. К органам малого таза относятся: прямая кишка, мочевой пузырь, некоторые внутренние половые органы.</a:t>
            </a:r>
          </a:p>
        </p:txBody>
      </p:sp>
      <p:pic>
        <p:nvPicPr>
          <p:cNvPr id="111621" name="Picture 4" descr="D:\Изображения\фотки для\foto15.pn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01"/>
          <a:stretch>
            <a:fillRect/>
          </a:stretch>
        </p:blipFill>
        <p:spPr bwMode="auto">
          <a:xfrm>
            <a:off x="179512" y="2132856"/>
            <a:ext cx="4443922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5" name="Прямоугольник 4"/>
          <p:cNvSpPr>
            <a:spLocks noChangeArrowheads="1"/>
          </p:cNvSpPr>
          <p:nvPr/>
        </p:nvSpPr>
        <p:spPr bwMode="auto">
          <a:xfrm>
            <a:off x="251520" y="1484784"/>
            <a:ext cx="5616624" cy="37856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altLang="ru-RU" sz="2400" b="1" dirty="0"/>
              <a:t>Мужской таз</a:t>
            </a:r>
            <a:r>
              <a:rPr lang="ru-RU" altLang="ru-RU" sz="2400" dirty="0"/>
              <a:t>, по сравнению с женским, более высокий и узкий, с менее развернутыми крыльями подвздошных костей. Нижние ветви лобковых костей сходятся под острым углом, полость малого таза снизу заметно сужается, противоположные седалищные бугры и ости расположены ближе друг к другу.</a:t>
            </a:r>
          </a:p>
        </p:txBody>
      </p:sp>
      <p:pic>
        <p:nvPicPr>
          <p:cNvPr id="112644" name="Picture 2" descr="C:\Documents and Settings\Admin\Мои документы\Downloads\mz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16216" y="1484784"/>
            <a:ext cx="2382837" cy="306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220046" y="160207"/>
            <a:ext cx="8335143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altLang="ru-RU" sz="2400" dirty="0">
                <a:solidFill>
                  <a:prstClr val="black"/>
                </a:solidFill>
              </a:rPr>
              <a:t>В строении костной основы таза особенно заметно проявляется половой диморфизм.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76</TotalTime>
  <Words>854</Words>
  <Application>Microsoft Office PowerPoint</Application>
  <PresentationFormat>Экран (4:3)</PresentationFormat>
  <Paragraphs>58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Легкий дым</vt:lpstr>
      <vt:lpstr>Презентация PowerPoint</vt:lpstr>
      <vt:lpstr>Презентация PowerPoint</vt:lpstr>
      <vt:lpstr>Тазовая кость (os coxae)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шария </cp:lastModifiedBy>
  <cp:revision>12</cp:revision>
  <dcterms:created xsi:type="dcterms:W3CDTF">2019-07-15T06:52:25Z</dcterms:created>
  <dcterms:modified xsi:type="dcterms:W3CDTF">2024-09-06T21:50:14Z</dcterms:modified>
</cp:coreProperties>
</file>